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4" r:id="rId2"/>
    <p:sldMasterId id="2147483703" r:id="rId3"/>
    <p:sldMasterId id="2147483730" r:id="rId4"/>
  </p:sldMasterIdLst>
  <p:notesMasterIdLst>
    <p:notesMasterId r:id="rId46"/>
  </p:notesMasterIdLst>
  <p:handoutMasterIdLst>
    <p:handoutMasterId r:id="rId47"/>
  </p:handoutMasterIdLst>
  <p:sldIdLst>
    <p:sldId id="282" r:id="rId5"/>
    <p:sldId id="429" r:id="rId6"/>
    <p:sldId id="456" r:id="rId7"/>
    <p:sldId id="447" r:id="rId8"/>
    <p:sldId id="440" r:id="rId9"/>
    <p:sldId id="477" r:id="rId10"/>
    <p:sldId id="446" r:id="rId11"/>
    <p:sldId id="463" r:id="rId12"/>
    <p:sldId id="478" r:id="rId13"/>
    <p:sldId id="480" r:id="rId14"/>
    <p:sldId id="481" r:id="rId15"/>
    <p:sldId id="462" r:id="rId16"/>
    <p:sldId id="460" r:id="rId17"/>
    <p:sldId id="461" r:id="rId18"/>
    <p:sldId id="457" r:id="rId19"/>
    <p:sldId id="444" r:id="rId20"/>
    <p:sldId id="443" r:id="rId21"/>
    <p:sldId id="442" r:id="rId22"/>
    <p:sldId id="441" r:id="rId23"/>
    <p:sldId id="459" r:id="rId24"/>
    <p:sldId id="454" r:id="rId25"/>
    <p:sldId id="465" r:id="rId26"/>
    <p:sldId id="466" r:id="rId27"/>
    <p:sldId id="458" r:id="rId28"/>
    <p:sldId id="453" r:id="rId29"/>
    <p:sldId id="467" r:id="rId30"/>
    <p:sldId id="469" r:id="rId31"/>
    <p:sldId id="470" r:id="rId32"/>
    <p:sldId id="471" r:id="rId33"/>
    <p:sldId id="472" r:id="rId34"/>
    <p:sldId id="473" r:id="rId35"/>
    <p:sldId id="474" r:id="rId36"/>
    <p:sldId id="452" r:id="rId37"/>
    <p:sldId id="475" r:id="rId38"/>
    <p:sldId id="450" r:id="rId39"/>
    <p:sldId id="479" r:id="rId40"/>
    <p:sldId id="476" r:id="rId41"/>
    <p:sldId id="449" r:id="rId42"/>
    <p:sldId id="448" r:id="rId43"/>
    <p:sldId id="455" r:id="rId44"/>
    <p:sldId id="438" r:id="rId45"/>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ry Corbett" initials="" lastIdx="0" clrIdx="0"/>
  <p:cmAuthor id="2" name="Nick Pothecary" initials="NP" lastIdx="2" clrIdx="1">
    <p:extLst/>
  </p:cmAuthor>
  <p:cmAuthor id="3" name="John Mollart" initials="JM" lastIdx="5" clrIdx="2">
    <p:extLst/>
  </p:cmAuthor>
  <p:cmAuthor id="4" name="Sutherland, Christopher" initials="CS" lastIdx="4"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639"/>
    <a:srgbClr val="777877"/>
    <a:srgbClr val="00A7C7"/>
    <a:srgbClr val="5B4173"/>
    <a:srgbClr val="CB0044"/>
    <a:srgbClr val="AF0054"/>
    <a:srgbClr val="005F4E"/>
    <a:srgbClr val="EA6212"/>
    <a:srgbClr val="00685B"/>
    <a:srgbClr val="9DB1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8" autoAdjust="0"/>
    <p:restoredTop sz="83304" autoAdjust="0"/>
  </p:normalViewPr>
  <p:slideViewPr>
    <p:cSldViewPr snapToGrid="0" snapToObjects="1">
      <p:cViewPr varScale="1">
        <p:scale>
          <a:sx n="97" d="100"/>
          <a:sy n="97" d="100"/>
        </p:scale>
        <p:origin x="1866" y="78"/>
      </p:cViewPr>
      <p:guideLst>
        <p:guide orient="horz" pos="2160"/>
        <p:guide pos="2880"/>
      </p:guideLst>
    </p:cSldViewPr>
  </p:slideViewPr>
  <p:notesTextViewPr>
    <p:cViewPr>
      <p:scale>
        <a:sx n="3" d="2"/>
        <a:sy n="3" d="2"/>
      </p:scale>
      <p:origin x="0" y="0"/>
    </p:cViewPr>
  </p:notesTextViewPr>
  <p:sorterViewPr>
    <p:cViewPr>
      <p:scale>
        <a:sx n="80" d="100"/>
        <a:sy n="80" d="100"/>
      </p:scale>
      <p:origin x="0" y="-58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031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40314"/>
          </a:xfrm>
          <a:prstGeom prst="rect">
            <a:avLst/>
          </a:prstGeom>
        </p:spPr>
        <p:txBody>
          <a:bodyPr vert="horz" lIns="90434" tIns="45217" rIns="90434" bIns="45217" rtlCol="0"/>
          <a:lstStyle>
            <a:lvl1pPr algn="r">
              <a:defRPr sz="1200"/>
            </a:lvl1pPr>
          </a:lstStyle>
          <a:p>
            <a:fld id="{4741CF97-C398-4706-95C4-0544CDC22027}" type="datetimeFigureOut">
              <a:rPr lang="en-GB" smtClean="0"/>
              <a:t>28/06/2016</a:t>
            </a:fld>
            <a:endParaRPr lang="en-GB"/>
          </a:p>
        </p:txBody>
      </p:sp>
      <p:sp>
        <p:nvSpPr>
          <p:cNvPr id="4" name="Footer Placeholder 3"/>
          <p:cNvSpPr>
            <a:spLocks noGrp="1"/>
          </p:cNvSpPr>
          <p:nvPr>
            <p:ph type="ftr" sz="quarter" idx="2"/>
          </p:nvPr>
        </p:nvSpPr>
        <p:spPr>
          <a:xfrm>
            <a:off x="0" y="6457363"/>
            <a:ext cx="4301543" cy="340313"/>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7363"/>
            <a:ext cx="4301543" cy="340313"/>
          </a:xfrm>
          <a:prstGeom prst="rect">
            <a:avLst/>
          </a:prstGeom>
        </p:spPr>
        <p:txBody>
          <a:bodyPr vert="horz" lIns="90434" tIns="45217" rIns="90434" bIns="45217" rtlCol="0" anchor="b"/>
          <a:lstStyle>
            <a:lvl1pPr algn="r">
              <a:defRPr sz="1200"/>
            </a:lvl1pPr>
          </a:lstStyle>
          <a:p>
            <a:fld id="{F96E38C2-56D0-4F66-8C67-862D0F1577D6}" type="slidenum">
              <a:rPr lang="en-GB" smtClean="0"/>
              <a:t>‹#›</a:t>
            </a:fld>
            <a:endParaRPr lang="en-GB"/>
          </a:p>
        </p:txBody>
      </p:sp>
    </p:spTree>
    <p:extLst>
      <p:ext uri="{BB962C8B-B14F-4D97-AF65-F5344CB8AC3E}">
        <p14:creationId xmlns:p14="http://schemas.microsoft.com/office/powerpoint/2010/main" val="1213963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0434" tIns="45217" rIns="90434" bIns="45217" rtlCol="0"/>
          <a:lstStyle>
            <a:lvl1pPr algn="r">
              <a:defRPr sz="1200"/>
            </a:lvl1pPr>
          </a:lstStyle>
          <a:p>
            <a:fld id="{1413AE4D-BAE6-4862-8D20-06B7EA73A22E}" type="datetimeFigureOut">
              <a:rPr lang="en-GB" smtClean="0"/>
              <a:t>28/06/2016</a:t>
            </a:fld>
            <a:endParaRPr lang="en-GB"/>
          </a:p>
        </p:txBody>
      </p:sp>
      <p:sp>
        <p:nvSpPr>
          <p:cNvPr id="4" name="Slide Image Placeholder 3"/>
          <p:cNvSpPr>
            <a:spLocks noGrp="1" noRot="1" noChangeAspect="1"/>
          </p:cNvSpPr>
          <p:nvPr>
            <p:ph type="sldImg" idx="2"/>
          </p:nvPr>
        </p:nvSpPr>
        <p:spPr>
          <a:xfrm>
            <a:off x="3435350" y="849313"/>
            <a:ext cx="3055938" cy="2293937"/>
          </a:xfrm>
          <a:prstGeom prst="rect">
            <a:avLst/>
          </a:prstGeom>
          <a:noFill/>
          <a:ln w="12700">
            <a:solidFill>
              <a:prstClr val="black"/>
            </a:solidFill>
          </a:ln>
        </p:spPr>
        <p:txBody>
          <a:bodyPr vert="horz" lIns="90434" tIns="45217" rIns="90434" bIns="45217" rtlCol="0" anchor="ctr"/>
          <a:lstStyle/>
          <a:p>
            <a:endParaRPr lang="en-GB"/>
          </a:p>
        </p:txBody>
      </p:sp>
      <p:sp>
        <p:nvSpPr>
          <p:cNvPr id="5" name="Notes Placeholder 4"/>
          <p:cNvSpPr>
            <a:spLocks noGrp="1"/>
          </p:cNvSpPr>
          <p:nvPr>
            <p:ph type="body" sz="quarter" idx="3"/>
          </p:nvPr>
        </p:nvSpPr>
        <p:spPr>
          <a:xfrm>
            <a:off x="992664" y="3271382"/>
            <a:ext cx="7941310" cy="2676585"/>
          </a:xfrm>
          <a:prstGeom prst="rect">
            <a:avLst/>
          </a:prstGeom>
        </p:spPr>
        <p:txBody>
          <a:bodyPr vert="horz" lIns="90434" tIns="45217" rIns="90434" bIns="452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3"/>
            <a:ext cx="4301543" cy="341063"/>
          </a:xfrm>
          <a:prstGeom prst="rect">
            <a:avLst/>
          </a:prstGeom>
        </p:spPr>
        <p:txBody>
          <a:bodyPr vert="horz" lIns="90434" tIns="45217" rIns="90434" bIns="45217"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3"/>
            <a:ext cx="4301543" cy="341063"/>
          </a:xfrm>
          <a:prstGeom prst="rect">
            <a:avLst/>
          </a:prstGeom>
        </p:spPr>
        <p:txBody>
          <a:bodyPr vert="horz" lIns="90434" tIns="45217" rIns="90434" bIns="45217" rtlCol="0" anchor="b"/>
          <a:lstStyle>
            <a:lvl1pPr algn="r">
              <a:defRPr sz="1200"/>
            </a:lvl1pPr>
          </a:lstStyle>
          <a:p>
            <a:fld id="{050B9859-77E0-4BEF-8A01-4B9F8B8CFD53}" type="slidenum">
              <a:rPr lang="en-GB" smtClean="0"/>
              <a:t>‹#›</a:t>
            </a:fld>
            <a:endParaRPr lang="en-GB"/>
          </a:p>
        </p:txBody>
      </p:sp>
    </p:spTree>
    <p:extLst>
      <p:ext uri="{BB962C8B-B14F-4D97-AF65-F5344CB8AC3E}">
        <p14:creationId xmlns:p14="http://schemas.microsoft.com/office/powerpoint/2010/main" val="141923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a:t>
            </a:fld>
            <a:endParaRPr lang="en-GB"/>
          </a:p>
        </p:txBody>
      </p:sp>
    </p:spTree>
    <p:extLst>
      <p:ext uri="{BB962C8B-B14F-4D97-AF65-F5344CB8AC3E}">
        <p14:creationId xmlns:p14="http://schemas.microsoft.com/office/powerpoint/2010/main" val="1896779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10</a:t>
            </a:fld>
            <a:endParaRPr lang="en-GB"/>
          </a:p>
        </p:txBody>
      </p:sp>
    </p:spTree>
    <p:extLst>
      <p:ext uri="{BB962C8B-B14F-4D97-AF65-F5344CB8AC3E}">
        <p14:creationId xmlns:p14="http://schemas.microsoft.com/office/powerpoint/2010/main" val="4010164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11</a:t>
            </a:fld>
            <a:endParaRPr lang="en-GB"/>
          </a:p>
        </p:txBody>
      </p:sp>
    </p:spTree>
    <p:extLst>
      <p:ext uri="{BB962C8B-B14F-4D97-AF65-F5344CB8AC3E}">
        <p14:creationId xmlns:p14="http://schemas.microsoft.com/office/powerpoint/2010/main" val="3136113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12</a:t>
            </a:fld>
            <a:endParaRPr lang="en-GB"/>
          </a:p>
        </p:txBody>
      </p:sp>
    </p:spTree>
    <p:extLst>
      <p:ext uri="{BB962C8B-B14F-4D97-AF65-F5344CB8AC3E}">
        <p14:creationId xmlns:p14="http://schemas.microsoft.com/office/powerpoint/2010/main" val="1277716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13</a:t>
            </a:fld>
            <a:endParaRPr lang="en-GB"/>
          </a:p>
        </p:txBody>
      </p:sp>
    </p:spTree>
    <p:extLst>
      <p:ext uri="{BB962C8B-B14F-4D97-AF65-F5344CB8AC3E}">
        <p14:creationId xmlns:p14="http://schemas.microsoft.com/office/powerpoint/2010/main" val="3985734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14</a:t>
            </a:fld>
            <a:endParaRPr lang="en-GB"/>
          </a:p>
        </p:txBody>
      </p:sp>
    </p:spTree>
    <p:extLst>
      <p:ext uri="{BB962C8B-B14F-4D97-AF65-F5344CB8AC3E}">
        <p14:creationId xmlns:p14="http://schemas.microsoft.com/office/powerpoint/2010/main" val="275605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15</a:t>
            </a:fld>
            <a:endParaRPr lang="en-GB"/>
          </a:p>
        </p:txBody>
      </p:sp>
    </p:spTree>
    <p:extLst>
      <p:ext uri="{BB962C8B-B14F-4D97-AF65-F5344CB8AC3E}">
        <p14:creationId xmlns:p14="http://schemas.microsoft.com/office/powerpoint/2010/main" val="1194300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16</a:t>
            </a:fld>
            <a:endParaRPr lang="en-GB"/>
          </a:p>
        </p:txBody>
      </p:sp>
    </p:spTree>
    <p:extLst>
      <p:ext uri="{BB962C8B-B14F-4D97-AF65-F5344CB8AC3E}">
        <p14:creationId xmlns:p14="http://schemas.microsoft.com/office/powerpoint/2010/main" val="4129088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17</a:t>
            </a:fld>
            <a:endParaRPr lang="en-GB"/>
          </a:p>
        </p:txBody>
      </p:sp>
    </p:spTree>
    <p:extLst>
      <p:ext uri="{BB962C8B-B14F-4D97-AF65-F5344CB8AC3E}">
        <p14:creationId xmlns:p14="http://schemas.microsoft.com/office/powerpoint/2010/main" val="731175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18</a:t>
            </a:fld>
            <a:endParaRPr lang="en-GB"/>
          </a:p>
        </p:txBody>
      </p:sp>
    </p:spTree>
    <p:extLst>
      <p:ext uri="{BB962C8B-B14F-4D97-AF65-F5344CB8AC3E}">
        <p14:creationId xmlns:p14="http://schemas.microsoft.com/office/powerpoint/2010/main" val="3482757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19</a:t>
            </a:fld>
            <a:endParaRPr lang="en-GB"/>
          </a:p>
        </p:txBody>
      </p:sp>
    </p:spTree>
    <p:extLst>
      <p:ext uri="{BB962C8B-B14F-4D97-AF65-F5344CB8AC3E}">
        <p14:creationId xmlns:p14="http://schemas.microsoft.com/office/powerpoint/2010/main" val="237116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a:t>
            </a:fld>
            <a:endParaRPr lang="en-GB"/>
          </a:p>
        </p:txBody>
      </p:sp>
    </p:spTree>
    <p:extLst>
      <p:ext uri="{BB962C8B-B14F-4D97-AF65-F5344CB8AC3E}">
        <p14:creationId xmlns:p14="http://schemas.microsoft.com/office/powerpoint/2010/main" val="3219970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20</a:t>
            </a:fld>
            <a:endParaRPr lang="en-GB"/>
          </a:p>
        </p:txBody>
      </p:sp>
    </p:spTree>
    <p:extLst>
      <p:ext uri="{BB962C8B-B14F-4D97-AF65-F5344CB8AC3E}">
        <p14:creationId xmlns:p14="http://schemas.microsoft.com/office/powerpoint/2010/main" val="2563293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21</a:t>
            </a:fld>
            <a:endParaRPr lang="en-GB"/>
          </a:p>
        </p:txBody>
      </p:sp>
    </p:spTree>
    <p:extLst>
      <p:ext uri="{BB962C8B-B14F-4D97-AF65-F5344CB8AC3E}">
        <p14:creationId xmlns:p14="http://schemas.microsoft.com/office/powerpoint/2010/main" val="573733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22</a:t>
            </a:fld>
            <a:endParaRPr lang="en-GB"/>
          </a:p>
        </p:txBody>
      </p:sp>
    </p:spTree>
    <p:extLst>
      <p:ext uri="{BB962C8B-B14F-4D97-AF65-F5344CB8AC3E}">
        <p14:creationId xmlns:p14="http://schemas.microsoft.com/office/powerpoint/2010/main" val="305962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23</a:t>
            </a:fld>
            <a:endParaRPr lang="en-GB"/>
          </a:p>
        </p:txBody>
      </p:sp>
    </p:spTree>
    <p:extLst>
      <p:ext uri="{BB962C8B-B14F-4D97-AF65-F5344CB8AC3E}">
        <p14:creationId xmlns:p14="http://schemas.microsoft.com/office/powerpoint/2010/main" val="1752807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24</a:t>
            </a:fld>
            <a:endParaRPr lang="en-GB"/>
          </a:p>
        </p:txBody>
      </p:sp>
    </p:spTree>
    <p:extLst>
      <p:ext uri="{BB962C8B-B14F-4D97-AF65-F5344CB8AC3E}">
        <p14:creationId xmlns:p14="http://schemas.microsoft.com/office/powerpoint/2010/main" val="1814420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25</a:t>
            </a:fld>
            <a:endParaRPr lang="en-GB"/>
          </a:p>
        </p:txBody>
      </p:sp>
    </p:spTree>
    <p:extLst>
      <p:ext uri="{BB962C8B-B14F-4D97-AF65-F5344CB8AC3E}">
        <p14:creationId xmlns:p14="http://schemas.microsoft.com/office/powerpoint/2010/main" val="3777770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26</a:t>
            </a:fld>
            <a:endParaRPr lang="en-GB"/>
          </a:p>
        </p:txBody>
      </p:sp>
    </p:spTree>
    <p:extLst>
      <p:ext uri="{BB962C8B-B14F-4D97-AF65-F5344CB8AC3E}">
        <p14:creationId xmlns:p14="http://schemas.microsoft.com/office/powerpoint/2010/main" val="87684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27</a:t>
            </a:fld>
            <a:endParaRPr lang="en-GB"/>
          </a:p>
        </p:txBody>
      </p:sp>
    </p:spTree>
    <p:extLst>
      <p:ext uri="{BB962C8B-B14F-4D97-AF65-F5344CB8AC3E}">
        <p14:creationId xmlns:p14="http://schemas.microsoft.com/office/powerpoint/2010/main" val="19523498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Section 251 approval which has been sought for this project to provide a legal basis for trusts using a contractor to provide names and addresses to them. Although in-house trusts are not undertaking this, we expect them to follow the standard practices and procedures in the interest of protecting patient confidentiality and maintaining high standards. </a:t>
            </a:r>
          </a:p>
          <a:p>
            <a:endParaRPr lang="en-GB" dirty="0" smtClean="0"/>
          </a:p>
          <a:p>
            <a:r>
              <a:rPr lang="en-GB" dirty="0" smtClean="0"/>
              <a:t>It is not permitted to offer financial inducements or lottery prizes to respondents.</a:t>
            </a:r>
          </a:p>
          <a:p>
            <a:endParaRPr lang="en-GB" dirty="0" smtClean="0"/>
          </a:p>
          <a:p>
            <a:r>
              <a:rPr lang="en-GB" dirty="0" smtClean="0"/>
              <a:t>Similarly, you must not translate the questionnaire into other languages. The terms of the ethical approval do not permit such an alteration.  Furthermore, such alterations might mean that the comparability of the survey would be compromised, and such results may not be acceptable for computation of the relevant measures within the Care Quality Commission assessments for that trust.  </a:t>
            </a:r>
          </a:p>
          <a:p>
            <a:endParaRPr lang="en-GB" dirty="0" smtClean="0"/>
          </a:p>
          <a:p>
            <a:r>
              <a:rPr lang="en-GB" dirty="0" smtClean="0"/>
              <a:t>If trusts want to make any adjustments to the method or materials set out in the survey instruction manual they will need to seek local research ethics approval, and check with the Co-ordination Centre that the proposed alteration would not compromise comparability. </a:t>
            </a:r>
          </a:p>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28</a:t>
            </a:fld>
            <a:endParaRPr lang="en-GB"/>
          </a:p>
        </p:txBody>
      </p:sp>
    </p:spTree>
    <p:extLst>
      <p:ext uri="{BB962C8B-B14F-4D97-AF65-F5344CB8AC3E}">
        <p14:creationId xmlns:p14="http://schemas.microsoft.com/office/powerpoint/2010/main" val="1832380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29</a:t>
            </a:fld>
            <a:endParaRPr lang="en-GB"/>
          </a:p>
        </p:txBody>
      </p:sp>
    </p:spTree>
    <p:extLst>
      <p:ext uri="{BB962C8B-B14F-4D97-AF65-F5344CB8AC3E}">
        <p14:creationId xmlns:p14="http://schemas.microsoft.com/office/powerpoint/2010/main" val="376043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a:t>
            </a:fld>
            <a:endParaRPr lang="en-GB"/>
          </a:p>
        </p:txBody>
      </p:sp>
    </p:spTree>
    <p:extLst>
      <p:ext uri="{BB962C8B-B14F-4D97-AF65-F5344CB8AC3E}">
        <p14:creationId xmlns:p14="http://schemas.microsoft.com/office/powerpoint/2010/main" val="2950466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30</a:t>
            </a:fld>
            <a:endParaRPr lang="en-GB"/>
          </a:p>
        </p:txBody>
      </p:sp>
    </p:spTree>
    <p:extLst>
      <p:ext uri="{BB962C8B-B14F-4D97-AF65-F5344CB8AC3E}">
        <p14:creationId xmlns:p14="http://schemas.microsoft.com/office/powerpoint/2010/main" val="795943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31</a:t>
            </a:fld>
            <a:endParaRPr lang="en-GB"/>
          </a:p>
        </p:txBody>
      </p:sp>
    </p:spTree>
    <p:extLst>
      <p:ext uri="{BB962C8B-B14F-4D97-AF65-F5344CB8AC3E}">
        <p14:creationId xmlns:p14="http://schemas.microsoft.com/office/powerpoint/2010/main" val="2679407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32</a:t>
            </a:fld>
            <a:endParaRPr lang="en-GB"/>
          </a:p>
        </p:txBody>
      </p:sp>
    </p:spTree>
    <p:extLst>
      <p:ext uri="{BB962C8B-B14F-4D97-AF65-F5344CB8AC3E}">
        <p14:creationId xmlns:p14="http://schemas.microsoft.com/office/powerpoint/2010/main" val="2891576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33</a:t>
            </a:fld>
            <a:endParaRPr lang="en-GB"/>
          </a:p>
        </p:txBody>
      </p:sp>
    </p:spTree>
    <p:extLst>
      <p:ext uri="{BB962C8B-B14F-4D97-AF65-F5344CB8AC3E}">
        <p14:creationId xmlns:p14="http://schemas.microsoft.com/office/powerpoint/2010/main" val="31055553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34</a:t>
            </a:fld>
            <a:endParaRPr lang="en-GB"/>
          </a:p>
        </p:txBody>
      </p:sp>
    </p:spTree>
    <p:extLst>
      <p:ext uri="{BB962C8B-B14F-4D97-AF65-F5344CB8AC3E}">
        <p14:creationId xmlns:p14="http://schemas.microsoft.com/office/powerpoint/2010/main" val="4213874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35</a:t>
            </a:fld>
            <a:endParaRPr lang="en-GB"/>
          </a:p>
        </p:txBody>
      </p:sp>
    </p:spTree>
    <p:extLst>
      <p:ext uri="{BB962C8B-B14F-4D97-AF65-F5344CB8AC3E}">
        <p14:creationId xmlns:p14="http://schemas.microsoft.com/office/powerpoint/2010/main" val="28813957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36</a:t>
            </a:fld>
            <a:endParaRPr lang="en-GB"/>
          </a:p>
        </p:txBody>
      </p:sp>
    </p:spTree>
    <p:extLst>
      <p:ext uri="{BB962C8B-B14F-4D97-AF65-F5344CB8AC3E}">
        <p14:creationId xmlns:p14="http://schemas.microsoft.com/office/powerpoint/2010/main" val="3203735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37</a:t>
            </a:fld>
            <a:endParaRPr lang="en-GB"/>
          </a:p>
        </p:txBody>
      </p:sp>
    </p:spTree>
    <p:extLst>
      <p:ext uri="{BB962C8B-B14F-4D97-AF65-F5344CB8AC3E}">
        <p14:creationId xmlns:p14="http://schemas.microsoft.com/office/powerpoint/2010/main" val="23047565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38</a:t>
            </a:fld>
            <a:endParaRPr lang="en-GB"/>
          </a:p>
        </p:txBody>
      </p:sp>
    </p:spTree>
    <p:extLst>
      <p:ext uri="{BB962C8B-B14F-4D97-AF65-F5344CB8AC3E}">
        <p14:creationId xmlns:p14="http://schemas.microsoft.com/office/powerpoint/2010/main" val="2935719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39</a:t>
            </a:fld>
            <a:endParaRPr lang="en-GB"/>
          </a:p>
        </p:txBody>
      </p:sp>
    </p:spTree>
    <p:extLst>
      <p:ext uri="{BB962C8B-B14F-4D97-AF65-F5344CB8AC3E}">
        <p14:creationId xmlns:p14="http://schemas.microsoft.com/office/powerpoint/2010/main" val="168998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4</a:t>
            </a:fld>
            <a:endParaRPr lang="en-GB"/>
          </a:p>
        </p:txBody>
      </p:sp>
    </p:spTree>
    <p:extLst>
      <p:ext uri="{BB962C8B-B14F-4D97-AF65-F5344CB8AC3E}">
        <p14:creationId xmlns:p14="http://schemas.microsoft.com/office/powerpoint/2010/main" val="30467989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40</a:t>
            </a:fld>
            <a:endParaRPr lang="en-GB"/>
          </a:p>
        </p:txBody>
      </p:sp>
    </p:spTree>
    <p:extLst>
      <p:ext uri="{BB962C8B-B14F-4D97-AF65-F5344CB8AC3E}">
        <p14:creationId xmlns:p14="http://schemas.microsoft.com/office/powerpoint/2010/main" val="30680767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41</a:t>
            </a:fld>
            <a:endParaRPr lang="en-GB"/>
          </a:p>
        </p:txBody>
      </p:sp>
    </p:spTree>
    <p:extLst>
      <p:ext uri="{BB962C8B-B14F-4D97-AF65-F5344CB8AC3E}">
        <p14:creationId xmlns:p14="http://schemas.microsoft.com/office/powerpoint/2010/main" val="2532485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5</a:t>
            </a:fld>
            <a:endParaRPr lang="en-GB"/>
          </a:p>
        </p:txBody>
      </p:sp>
    </p:spTree>
    <p:extLst>
      <p:ext uri="{BB962C8B-B14F-4D97-AF65-F5344CB8AC3E}">
        <p14:creationId xmlns:p14="http://schemas.microsoft.com/office/powerpoint/2010/main" val="406092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6</a:t>
            </a:fld>
            <a:endParaRPr lang="en-GB"/>
          </a:p>
        </p:txBody>
      </p:sp>
    </p:spTree>
    <p:extLst>
      <p:ext uri="{BB962C8B-B14F-4D97-AF65-F5344CB8AC3E}">
        <p14:creationId xmlns:p14="http://schemas.microsoft.com/office/powerpoint/2010/main" val="2061359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0B9859-77E0-4BEF-8A01-4B9F8B8CFD53}" type="slidenum">
              <a:rPr lang="en-GB" smtClean="0"/>
              <a:t>7</a:t>
            </a:fld>
            <a:endParaRPr lang="en-GB"/>
          </a:p>
        </p:txBody>
      </p:sp>
    </p:spTree>
    <p:extLst>
      <p:ext uri="{BB962C8B-B14F-4D97-AF65-F5344CB8AC3E}">
        <p14:creationId xmlns:p14="http://schemas.microsoft.com/office/powerpoint/2010/main" val="4154544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8</a:t>
            </a:fld>
            <a:endParaRPr lang="en-GB"/>
          </a:p>
        </p:txBody>
      </p:sp>
    </p:spTree>
    <p:extLst>
      <p:ext uri="{BB962C8B-B14F-4D97-AF65-F5344CB8AC3E}">
        <p14:creationId xmlns:p14="http://schemas.microsoft.com/office/powerpoint/2010/main" val="377714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0B9859-77E0-4BEF-8A01-4B9F8B8CFD53}" type="slidenum">
              <a:rPr lang="en-GB" smtClean="0"/>
              <a:t>9</a:t>
            </a:fld>
            <a:endParaRPr lang="en-GB"/>
          </a:p>
        </p:txBody>
      </p:sp>
    </p:spTree>
    <p:extLst>
      <p:ext uri="{BB962C8B-B14F-4D97-AF65-F5344CB8AC3E}">
        <p14:creationId xmlns:p14="http://schemas.microsoft.com/office/powerpoint/2010/main" val="422575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179788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474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3" name="Picture 2" descr="2110-PIE-Picker PPT assets v2 gm-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Picker PPT Slide Templates9.jpg"/>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7785209" y="6126163"/>
            <a:ext cx="1236246" cy="624892"/>
          </a:xfrm>
          <a:prstGeom prst="rect">
            <a:avLst/>
          </a:prstGeom>
        </p:spPr>
      </p:pic>
    </p:spTree>
    <p:extLst>
      <p:ext uri="{BB962C8B-B14F-4D97-AF65-F5344CB8AC3E}">
        <p14:creationId xmlns:p14="http://schemas.microsoft.com/office/powerpoint/2010/main" val="2232668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descr="Picker-slide-design v2-0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08980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descr="2110-PIE-Picker PPT assets v2 gm-0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10133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Tree>
    <p:extLst>
      <p:ext uri="{BB962C8B-B14F-4D97-AF65-F5344CB8AC3E}">
        <p14:creationId xmlns:p14="http://schemas.microsoft.com/office/powerpoint/2010/main" val="2933768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SzPct val="75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4pPr>
            <a:lvl5pPr marL="2192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Tree>
    <p:extLst>
      <p:ext uri="{BB962C8B-B14F-4D97-AF65-F5344CB8AC3E}">
        <p14:creationId xmlns:p14="http://schemas.microsoft.com/office/powerpoint/2010/main" val="2478992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562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solidFill>
                  <a:srgbClr val="4D4639">
                    <a:tint val="75000"/>
                  </a:srgbClr>
                </a:solidFill>
              </a:rPr>
              <a:t>Picker Institute Europe</a:t>
            </a:r>
            <a:endParaRPr lang="en-GB" dirty="0">
              <a:solidFill>
                <a:srgbClr val="4D4639">
                  <a:tint val="75000"/>
                </a:srgbClr>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spTree>
    <p:extLst>
      <p:ext uri="{BB962C8B-B14F-4D97-AF65-F5344CB8AC3E}">
        <p14:creationId xmlns:p14="http://schemas.microsoft.com/office/powerpoint/2010/main" val="4015364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964640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smtClean="0"/>
              <a:t>Click to edit Master title style</a:t>
            </a:r>
            <a:endParaRPr lang="en-GB" dirty="0"/>
          </a:p>
        </p:txBody>
      </p:sp>
    </p:spTree>
    <p:extLst>
      <p:ext uri="{BB962C8B-B14F-4D97-AF65-F5344CB8AC3E}">
        <p14:creationId xmlns:p14="http://schemas.microsoft.com/office/powerpoint/2010/main" val="294099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576626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749647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smtClean="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Scotland: SC045048</a:t>
            </a:r>
            <a:r>
              <a:rPr lang="en-GB" sz="1000" dirty="0" smtClean="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smtClean="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842928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Tree>
    <p:extLst>
      <p:ext uri="{BB962C8B-B14F-4D97-AF65-F5344CB8AC3E}">
        <p14:creationId xmlns:p14="http://schemas.microsoft.com/office/powerpoint/2010/main" val="794071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SzPct val="75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4pPr>
            <a:lvl5pPr marL="2192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Tree>
    <p:extLst>
      <p:ext uri="{BB962C8B-B14F-4D97-AF65-F5344CB8AC3E}">
        <p14:creationId xmlns:p14="http://schemas.microsoft.com/office/powerpoint/2010/main" val="1812496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24169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solidFill>
                  <a:srgbClr val="4D4639">
                    <a:tint val="75000"/>
                  </a:srgbClr>
                </a:solidFill>
              </a:rPr>
              <a:t>Picker Institute Europe</a:t>
            </a:r>
            <a:endParaRPr lang="en-GB" dirty="0">
              <a:solidFill>
                <a:srgbClr val="4D4639">
                  <a:tint val="75000"/>
                </a:srgbClr>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spTree>
    <p:extLst>
      <p:ext uri="{BB962C8B-B14F-4D97-AF65-F5344CB8AC3E}">
        <p14:creationId xmlns:p14="http://schemas.microsoft.com/office/powerpoint/2010/main" val="21280710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7749131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smtClean="0"/>
              <a:t>Click to edit Master title style</a:t>
            </a:r>
            <a:endParaRPr lang="en-GB" dirty="0"/>
          </a:p>
        </p:txBody>
      </p:sp>
    </p:spTree>
    <p:extLst>
      <p:ext uri="{BB962C8B-B14F-4D97-AF65-F5344CB8AC3E}">
        <p14:creationId xmlns:p14="http://schemas.microsoft.com/office/powerpoint/2010/main" val="16670591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1464782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smtClean="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Scotland: SC045048</a:t>
            </a:r>
            <a:r>
              <a:rPr lang="en-GB" sz="1000" dirty="0" smtClean="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smtClean="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04752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15728713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226"/>
          </a:xfrm>
          <a:prstGeom prst="rect">
            <a:avLst/>
          </a:prstGeom>
        </p:spPr>
      </p:pic>
      <p:pic>
        <p:nvPicPr>
          <p:cNvPr id="9" name="Picture 10"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7161"/>
            <a:ext cx="7772400" cy="2387600"/>
          </a:xfrm>
        </p:spPr>
        <p:txBody>
          <a:bodyPr anchor="b">
            <a:normAutofit/>
          </a:bodyPr>
          <a:lstStyle>
            <a:lvl1pPr algn="l">
              <a:defRPr sz="4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636836"/>
            <a:ext cx="6858000" cy="1655762"/>
          </a:xfrm>
          <a:prstGeom prst="rect">
            <a:avLst/>
          </a:prstGeo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Tree>
    <p:extLst>
      <p:ext uri="{BB962C8B-B14F-4D97-AF65-F5344CB8AC3E}">
        <p14:creationId xmlns:p14="http://schemas.microsoft.com/office/powerpoint/2010/main" val="9897645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634067"/>
            <a:ext cx="7886700" cy="4536000"/>
          </a:xfrm>
          <a:prstGeom prst="rect">
            <a:avLst/>
          </a:prstGeom>
        </p:spPr>
        <p:txBody>
          <a:bodyPr/>
          <a:lstStyle>
            <a:lvl1pPr marL="457200" indent="-457200">
              <a:buSzPct val="75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4pPr>
            <a:lvl5pPr marL="2192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Tree>
    <p:extLst>
      <p:ext uri="{BB962C8B-B14F-4D97-AF65-F5344CB8AC3E}">
        <p14:creationId xmlns:p14="http://schemas.microsoft.com/office/powerpoint/2010/main" val="4053263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8" name="Content Placeholder 2"/>
          <p:cNvSpPr>
            <a:spLocks noGrp="1"/>
          </p:cNvSpPr>
          <p:nvPr>
            <p:ph sz="half" idx="13"/>
          </p:nvPr>
        </p:nvSpPr>
        <p:spPr>
          <a:xfrm>
            <a:off x="4629150" y="1642533"/>
            <a:ext cx="3886200" cy="4534430"/>
          </a:xfrm>
          <a:prstGeom prst="rect">
            <a:avLst/>
          </a:prstGeom>
        </p:spPr>
        <p:txBody>
          <a:bodyPr/>
          <a:lstStyle>
            <a:lvl1pPr marL="457200" indent="-457200">
              <a:buSzPct val="70000"/>
              <a:buFontTx/>
              <a:buBlip>
                <a:blip r:embed="rId2"/>
              </a:buBlip>
              <a:defRPr sz="2400">
                <a:solidFill>
                  <a:schemeClr val="tx1"/>
                </a:solidFill>
                <a:latin typeface="Arial" panose="020B0604020202020204" pitchFamily="34" charset="0"/>
                <a:cs typeface="Arial" panose="020B0604020202020204" pitchFamily="34" charset="0"/>
              </a:defRPr>
            </a:lvl1pPr>
            <a:lvl2pPr marL="914400" indent="-457200">
              <a:buSzPct val="70000"/>
              <a:buFontTx/>
              <a:buBlip>
                <a:blip r:embed="rId2"/>
              </a:buBlip>
              <a:defRPr sz="2000">
                <a:solidFill>
                  <a:schemeClr val="tx1"/>
                </a:solidFill>
                <a:latin typeface="Arial" panose="020B0604020202020204" pitchFamily="34" charset="0"/>
                <a:cs typeface="Arial" panose="020B0604020202020204" pitchFamily="34" charset="0"/>
              </a:defRPr>
            </a:lvl2pPr>
            <a:lvl3pPr marL="1256400" indent="-342000">
              <a:buSzPct val="70000"/>
              <a:buFontTx/>
              <a:buBlip>
                <a:blip r:embed="rId2"/>
              </a:buBlip>
              <a:defRPr sz="1800">
                <a:solidFill>
                  <a:schemeClr val="tx1"/>
                </a:solidFill>
                <a:latin typeface="Arial" panose="020B0604020202020204" pitchFamily="34" charset="0"/>
                <a:cs typeface="Arial" panose="020B0604020202020204" pitchFamily="34" charset="0"/>
              </a:defRPr>
            </a:lvl3pPr>
            <a:lvl4pPr marL="17136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4pPr>
            <a:lvl5pPr marL="2170800" indent="-342000">
              <a:buSzPct val="70000"/>
              <a:buFontTx/>
              <a:buBlip>
                <a:blip r:embed="rId2"/>
              </a:buBlip>
              <a:defRPr sz="16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72798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solidFill>
                  <a:srgbClr val="4D4639">
                    <a:tint val="75000"/>
                  </a:srgbClr>
                </a:solidFill>
              </a:rPr>
              <a:t>Picker Institute Europe</a:t>
            </a:r>
            <a:endParaRPr lang="en-GB" dirty="0">
              <a:solidFill>
                <a:srgbClr val="4D4639">
                  <a:tint val="75000"/>
                </a:srgbClr>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tint val="75000"/>
                  </a:srgbClr>
                </a:solidFill>
              </a:rPr>
              <a:pPr/>
              <a:t>‹#›</a:t>
            </a:fld>
            <a:endParaRPr lang="en-GB" dirty="0">
              <a:solidFill>
                <a:srgbClr val="4D4639">
                  <a:tint val="75000"/>
                </a:srgbClr>
              </a:solidFill>
            </a:endParaRPr>
          </a:p>
        </p:txBody>
      </p:sp>
    </p:spTree>
    <p:extLst>
      <p:ext uri="{BB962C8B-B14F-4D97-AF65-F5344CB8AC3E}">
        <p14:creationId xmlns:p14="http://schemas.microsoft.com/office/powerpoint/2010/main" val="30750120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727326"/>
            <a:ext cx="7886700" cy="1152000"/>
          </a:xfrm>
        </p:spPr>
        <p:txBody>
          <a:bodyPr/>
          <a:lstStyle>
            <a:lvl1pPr algn="ctr">
              <a:defRPr i="1"/>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6153153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ircle image divider">
    <p:bg>
      <p:bgPr>
        <a:solidFill>
          <a:schemeClr val="accent5"/>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r>
              <a:rPr lang="en-US" dirty="0" smtClean="0">
                <a:solidFill>
                  <a:prstClr val="white"/>
                </a:solidFill>
              </a:rPr>
              <a:t>Picker Institute Europe</a:t>
            </a:r>
            <a:endParaRPr lang="en-GB"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66B4F769-270F-4AEF-A4B4-E755A10C134C}" type="slidenum">
              <a:rPr lang="en-GB" smtClean="0">
                <a:solidFill>
                  <a:prstClr val="white"/>
                </a:solidFill>
              </a:rPr>
              <a:pPr/>
              <a:t>‹#›</a:t>
            </a:fld>
            <a:endParaRPr lang="en-GB" dirty="0">
              <a:solidFill>
                <a:prstClr val="white"/>
              </a:solidFill>
            </a:endParaRPr>
          </a:p>
        </p:txBody>
      </p:sp>
      <p:sp>
        <p:nvSpPr>
          <p:cNvPr id="6" name="Picture Placeholder 1"/>
          <p:cNvSpPr>
            <a:spLocks noGrp="1"/>
          </p:cNvSpPr>
          <p:nvPr>
            <p:ph type="pic" sz="quarter" idx="13"/>
          </p:nvPr>
        </p:nvSpPr>
        <p:spPr>
          <a:xfrm>
            <a:off x="3166891" y="-2583869"/>
            <a:ext cx="8128609" cy="8128609"/>
          </a:xfrm>
          <a:prstGeom prst="ellipse">
            <a:avLst/>
          </a:prstGeom>
          <a:solidFill>
            <a:schemeClr val="bg1"/>
          </a:solidFill>
          <a:ln w="609600">
            <a:noFill/>
          </a:ln>
        </p:spPr>
      </p:sp>
      <p:sp>
        <p:nvSpPr>
          <p:cNvPr id="2" name="Title 1"/>
          <p:cNvSpPr>
            <a:spLocks noGrp="1"/>
          </p:cNvSpPr>
          <p:nvPr>
            <p:ph type="title"/>
          </p:nvPr>
        </p:nvSpPr>
        <p:spPr>
          <a:xfrm>
            <a:off x="628650" y="4708526"/>
            <a:ext cx="7886700" cy="1152000"/>
          </a:xfrm>
        </p:spPr>
        <p:txBody>
          <a:bodyPr anchor="b">
            <a:normAutofit/>
          </a:bodyPr>
          <a:lstStyle>
            <a:lvl1pPr algn="l">
              <a:defRPr sz="3200" i="0"/>
            </a:lvl1pPr>
          </a:lstStyle>
          <a:p>
            <a:r>
              <a:rPr lang="en-US" dirty="0" smtClean="0"/>
              <a:t>Click to edit Master title style</a:t>
            </a:r>
            <a:endParaRPr lang="en-GB" dirty="0"/>
          </a:p>
        </p:txBody>
      </p:sp>
    </p:spTree>
    <p:extLst>
      <p:ext uri="{BB962C8B-B14F-4D97-AF65-F5344CB8AC3E}">
        <p14:creationId xmlns:p14="http://schemas.microsoft.com/office/powerpoint/2010/main" val="745615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Picture 10" descr="pickerlogo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27916" y="157161"/>
            <a:ext cx="3230283" cy="2387600"/>
          </a:xfrm>
        </p:spPr>
        <p:txBody>
          <a:bodyPr anchor="b">
            <a:normAutofit/>
          </a:bodyPr>
          <a:lstStyle>
            <a:lvl1pPr algn="l">
              <a:defRPr sz="20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227916" y="2636836"/>
            <a:ext cx="3230283" cy="1655762"/>
          </a:xfrm>
          <a:prstGeom prst="rect">
            <a:avLst/>
          </a:prstGeom>
        </p:spPr>
        <p:txBody>
          <a:bodyPr>
            <a:normAutofit/>
          </a:bodyPr>
          <a:lstStyle>
            <a:lvl1pPr marL="0" indent="0" algn="l">
              <a:buNone/>
              <a:defRPr sz="1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dirty="0" smtClean="0">
                <a:solidFill>
                  <a:srgbClr val="4D4639"/>
                </a:solidFill>
              </a:rPr>
              <a:t>Picker Institute Europe</a:t>
            </a:r>
            <a:endParaRPr lang="en-GB" dirty="0">
              <a:solidFill>
                <a:srgbClr val="4D4639"/>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6B4F769-270F-4AEF-A4B4-E755A10C134C}" type="slidenum">
              <a:rPr lang="en-GB" smtClean="0">
                <a:solidFill>
                  <a:srgbClr val="4D4639"/>
                </a:solidFill>
              </a:rPr>
              <a:pPr/>
              <a:t>‹#›</a:t>
            </a:fld>
            <a:endParaRPr lang="en-GB" dirty="0">
              <a:solidFill>
                <a:srgbClr val="4D4639"/>
              </a:solidFill>
            </a:endParaRPr>
          </a:p>
        </p:txBody>
      </p:sp>
      <p:sp>
        <p:nvSpPr>
          <p:cNvPr id="11" name="Picture Placeholder 1"/>
          <p:cNvSpPr>
            <a:spLocks noGrp="1"/>
          </p:cNvSpPr>
          <p:nvPr>
            <p:ph type="pic" sz="quarter" idx="13"/>
          </p:nvPr>
        </p:nvSpPr>
        <p:spPr>
          <a:xfrm>
            <a:off x="-763591" y="558795"/>
            <a:ext cx="5224569" cy="5224569"/>
          </a:xfrm>
          <a:prstGeom prst="ellipse">
            <a:avLst/>
          </a:prstGeom>
          <a:ln w="609600">
            <a:solidFill>
              <a:schemeClr val="accent5"/>
            </a:solidFill>
          </a:ln>
        </p:spPr>
      </p:sp>
    </p:spTree>
    <p:extLst>
      <p:ext uri="{BB962C8B-B14F-4D97-AF65-F5344CB8AC3E}">
        <p14:creationId xmlns:p14="http://schemas.microsoft.com/office/powerpoint/2010/main" val="6433560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accent4"/>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82261" cy="6858000"/>
          </a:xfrm>
          <a:prstGeom prst="rect">
            <a:avLst/>
          </a:prstGeom>
        </p:spPr>
      </p:pic>
      <p:pic>
        <p:nvPicPr>
          <p:cNvPr id="6" name="Picture 9" descr="picke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9663" y="5876925"/>
            <a:ext cx="11906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742950" y="1638300"/>
            <a:ext cx="2908300" cy="1856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defTabSz="914400">
              <a:defRPr/>
            </a:pPr>
            <a:r>
              <a:rPr lang="en-GB" sz="1200" baseline="30000" dirty="0" smtClean="0">
                <a:solidFill>
                  <a:srgbClr val="FFFFFF"/>
                </a:solidFill>
                <a:latin typeface="Arial" panose="020B0604020202020204" pitchFamily="34" charset="0"/>
                <a:cs typeface="Arial" panose="020B0604020202020204" pitchFamily="34" charset="0"/>
              </a:rPr>
              <a:t>Picker Institute Europe</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Buxton Court</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3 West Way</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Oxford OX2 0JB</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Tel: + 44 (0) 1865 208100</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Fax: + 44 (0) 1865 208101</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Info@pickereurope.ac.uk</a:t>
            </a:r>
          </a:p>
          <a:p>
            <a:pPr defTabSz="914400">
              <a:defRPr/>
            </a:pPr>
            <a:r>
              <a:rPr lang="en-GB" sz="1200" baseline="30000" dirty="0" smtClean="0">
                <a:solidFill>
                  <a:srgbClr val="FFFFFF"/>
                </a:solidFill>
                <a:latin typeface="Arial" panose="020B0604020202020204" pitchFamily="34" charset="0"/>
                <a:cs typeface="Arial" panose="020B0604020202020204" pitchFamily="34" charset="0"/>
              </a:rPr>
              <a:t>www.pickereurope.org</a:t>
            </a:r>
          </a:p>
          <a:p>
            <a:pPr defTabSz="914400">
              <a:defRPr/>
            </a:pPr>
            <a:endParaRPr lang="en-GB" sz="1200" baseline="30000" dirty="0" smtClean="0">
              <a:solidFill>
                <a:srgbClr val="FFFFFF"/>
              </a:solidFill>
              <a:latin typeface="Arial" panose="020B0604020202020204" pitchFamily="34" charset="0"/>
              <a:cs typeface="Arial" panose="020B0604020202020204" pitchFamily="34" charset="0"/>
            </a:endParaRP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England and Wales: 1081688</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Charity registered in Scotland: SC045048</a:t>
            </a:r>
            <a:r>
              <a:rPr lang="en-GB" sz="1000" dirty="0" smtClean="0">
                <a:solidFill>
                  <a:srgbClr val="FFFFFF"/>
                </a:solidFill>
                <a:latin typeface="Arial" panose="020B0604020202020204" pitchFamily="34" charset="0"/>
                <a:cs typeface="Arial" panose="020B0604020202020204" pitchFamily="34" charset="0"/>
              </a:rPr>
              <a:t> </a:t>
            </a:r>
          </a:p>
          <a:p>
            <a:pPr defTabSz="914400">
              <a:defRPr/>
            </a:pPr>
            <a:r>
              <a:rPr lang="en-GB" sz="1000" baseline="30000" dirty="0" smtClean="0">
                <a:solidFill>
                  <a:srgbClr val="FFFFFF"/>
                </a:solidFill>
                <a:latin typeface="Arial" panose="020B0604020202020204" pitchFamily="34" charset="0"/>
                <a:cs typeface="Arial" panose="020B0604020202020204" pitchFamily="34" charset="0"/>
              </a:rPr>
              <a:t>Company limited by guarantee registered in England and Wales</a:t>
            </a:r>
            <a:endParaRPr lang="en-US" sz="1000" dirty="0" smtClean="0">
              <a:solidFill>
                <a:srgbClr val="FFFFFF"/>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65126"/>
            <a:ext cx="3680883" cy="1152000"/>
          </a:xfrm>
        </p:spPr>
        <p:txBody>
          <a:bodyPr>
            <a:normAutofit/>
          </a:bodyPr>
          <a:lstStyle>
            <a:lvl1pPr>
              <a:defRPr sz="32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81077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36725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43298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99677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67147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43453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4FFA6-5B91-0340-B279-C42A9C76477B}" type="datetimeFigureOut">
              <a:rPr lang="en-US" smtClean="0"/>
              <a:t>6/28/2016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0D3CD31-0C13-C147-AE27-F96F6640F003}" type="slidenum">
              <a:rPr lang="en-US" smtClean="0"/>
              <a:t>‹#›</a:t>
            </a:fld>
            <a:endParaRPr lang="en-US" dirty="0"/>
          </a:p>
        </p:txBody>
      </p:sp>
    </p:spTree>
    <p:extLst>
      <p:ext uri="{BB962C8B-B14F-4D97-AF65-F5344CB8AC3E}">
        <p14:creationId xmlns:p14="http://schemas.microsoft.com/office/powerpoint/2010/main" val="290490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a:pPr>
            <a:r>
              <a:rPr kumimoji="0" lang="en-US" sz="2800" b="0" i="0" u="none" strike="noStrike" kern="1200" cap="none" spc="0" normalizeH="0" baseline="0" noProof="0" smtClean="0">
                <a:ln>
                  <a:noFill/>
                </a:ln>
                <a:solidFill>
                  <a:srgbClr val="4D4639"/>
                </a:solidFill>
                <a:effectLst/>
                <a:uLnTx/>
                <a:uFillTx/>
                <a:latin typeface="StoneSansITCStd Medium"/>
                <a:ea typeface="+mn-ea"/>
                <a:cs typeface="+mn-cs"/>
              </a:rPr>
              <a:t>Click to edit Master text styles</a:t>
            </a:r>
          </a:p>
          <a:p>
            <a:pPr marL="228600" marR="0" lvl="1"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a:pPr>
            <a:r>
              <a:rPr kumimoji="0" lang="en-US" sz="2800" b="0" i="0" u="none" strike="noStrike" kern="1200" cap="none" spc="0" normalizeH="0" baseline="0" noProof="0" smtClean="0">
                <a:ln>
                  <a:noFill/>
                </a:ln>
                <a:solidFill>
                  <a:srgbClr val="4D4639"/>
                </a:solidFill>
                <a:effectLst/>
                <a:uLnTx/>
                <a:uFillTx/>
                <a:latin typeface="StoneSansITCStd Medium"/>
                <a:ea typeface="+mn-ea"/>
                <a:cs typeface="+mn-cs"/>
              </a:rPr>
              <a:t>Second level</a:t>
            </a:r>
          </a:p>
          <a:p>
            <a:pPr marL="228600" marR="0" lvl="2"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a:pPr>
            <a:r>
              <a:rPr kumimoji="0" lang="en-US" sz="2800" b="0" i="0" u="none" strike="noStrike" kern="1200" cap="none" spc="0" normalizeH="0" baseline="0" noProof="0" smtClean="0">
                <a:ln>
                  <a:noFill/>
                </a:ln>
                <a:solidFill>
                  <a:srgbClr val="4D4639"/>
                </a:solidFill>
                <a:effectLst/>
                <a:uLnTx/>
                <a:uFillTx/>
                <a:latin typeface="StoneSansITCStd Medium"/>
                <a:ea typeface="+mn-ea"/>
                <a:cs typeface="+mn-cs"/>
              </a:rPr>
              <a:t>Third level</a:t>
            </a:r>
          </a:p>
          <a:p>
            <a:pPr marL="228600" marR="0" lvl="3"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a:pPr>
            <a:r>
              <a:rPr kumimoji="0" lang="en-US" sz="2800" b="0" i="0" u="none" strike="noStrike" kern="1200" cap="none" spc="0" normalizeH="0" baseline="0" noProof="0" smtClean="0">
                <a:ln>
                  <a:noFill/>
                </a:ln>
                <a:solidFill>
                  <a:srgbClr val="4D4639"/>
                </a:solidFill>
                <a:effectLst/>
                <a:uLnTx/>
                <a:uFillTx/>
                <a:latin typeface="StoneSansITCStd Medium"/>
                <a:ea typeface="+mn-ea"/>
                <a:cs typeface="+mn-cs"/>
              </a:rPr>
              <a:t>Fourth level</a:t>
            </a:r>
          </a:p>
          <a:p>
            <a:pPr marL="228600" marR="0" lvl="4"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a:pPr>
            <a:r>
              <a:rPr kumimoji="0" lang="en-US" sz="2800" b="0" i="0" u="none" strike="noStrike" kern="1200" cap="none" spc="0" normalizeH="0" baseline="0" noProof="0" smtClean="0">
                <a:ln>
                  <a:noFill/>
                </a:ln>
                <a:solidFill>
                  <a:srgbClr val="4D4639"/>
                </a:solidFill>
                <a:effectLst/>
                <a:uLnTx/>
                <a:uFillTx/>
                <a:latin typeface="StoneSansITCStd Medium"/>
                <a:ea typeface="+mn-ea"/>
                <a:cs typeface="+mn-cs"/>
              </a:rPr>
              <a:t>Fifth level</a:t>
            </a:r>
            <a:endParaRPr kumimoji="0" lang="en-US" sz="1800" b="0" i="0" u="none" strike="noStrike" kern="1200" cap="none" spc="0" normalizeH="0" baseline="0" noProof="0" dirty="0" smtClean="0">
              <a:ln>
                <a:noFill/>
              </a:ln>
              <a:solidFill>
                <a:srgbClr val="4D4639"/>
              </a:solidFill>
              <a:effectLst/>
              <a:uLnTx/>
              <a:uFillTx/>
              <a:latin typeface="StoneSansITCStd Medium"/>
              <a:ea typeface="+mn-ea"/>
              <a:cs typeface="+mn-cs"/>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b="0" i="0">
                <a:solidFill>
                  <a:schemeClr val="tx1">
                    <a:tint val="75000"/>
                  </a:schemeClr>
                </a:solidFill>
                <a:latin typeface="Arial" panose="020B0604020202020204" pitchFamily="34" charset="0"/>
                <a:cs typeface="Arial" panose="020B0604020202020204" pitchFamily="34" charset="0"/>
              </a:defRPr>
            </a:lvl1pPr>
          </a:lstStyle>
          <a:p>
            <a:r>
              <a:rPr lang="en-US" smtClean="0"/>
              <a:t>Presentation Title</a:t>
            </a:r>
            <a:endParaRPr lang="en-US" dirty="0"/>
          </a:p>
        </p:txBody>
      </p:sp>
      <p:pic>
        <p:nvPicPr>
          <p:cNvPr id="8" name="Picture 7" descr="Picker PPT Slide Templates9.jpg"/>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7785209" y="6126163"/>
            <a:ext cx="1236246" cy="624892"/>
          </a:xfrm>
          <a:prstGeom prst="rect">
            <a:avLst/>
          </a:prstGeom>
        </p:spPr>
      </p:pic>
    </p:spTree>
    <p:extLst>
      <p:ext uri="{BB962C8B-B14F-4D97-AF65-F5344CB8AC3E}">
        <p14:creationId xmlns:p14="http://schemas.microsoft.com/office/powerpoint/2010/main" val="758254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ctr" defTabSz="457200" rtl="0" eaLnBrk="1" latinLnBrk="0" hangingPunct="1">
        <a:spcBef>
          <a:spcPct val="0"/>
        </a:spcBef>
        <a:buNone/>
        <a:defRPr sz="4400" kern="1200">
          <a:solidFill>
            <a:srgbClr val="4D4639"/>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None/>
        <a:tabLst/>
        <a:defRPr sz="3200" kern="1200">
          <a:solidFill>
            <a:srgbClr val="4D4639"/>
          </a:solidFill>
          <a:latin typeface="Arial" panose="020B0604020202020204" pitchFamily="34" charset="0"/>
          <a:ea typeface="+mn-ea"/>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800" kern="1200">
          <a:solidFill>
            <a:srgbClr val="4D4639"/>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rgbClr val="4D4639"/>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rgbClr val="4D4639"/>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rgbClr val="4D4639"/>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r>
              <a:rPr lang="en-US" dirty="0" smtClean="0">
                <a:solidFill>
                  <a:srgbClr val="4D4639">
                    <a:tint val="75000"/>
                  </a:srgbClr>
                </a:solidFill>
              </a:rPr>
              <a:t>Picker Institute Europe</a:t>
            </a:r>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102839242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hf hdr="0" ftr="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r>
              <a:rPr lang="en-US" dirty="0" smtClean="0">
                <a:solidFill>
                  <a:srgbClr val="4D4639">
                    <a:tint val="75000"/>
                  </a:srgbClr>
                </a:solidFill>
              </a:rPr>
              <a:t>Picker Institute Europe</a:t>
            </a:r>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346840786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hf hdr="0" ftr="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5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pPr defTabSz="914400"/>
            <a:r>
              <a:rPr lang="en-US" dirty="0" smtClean="0">
                <a:solidFill>
                  <a:srgbClr val="4D4639">
                    <a:tint val="75000"/>
                  </a:srgbClr>
                </a:solidFill>
              </a:rPr>
              <a:t>Picker Institute Europe</a:t>
            </a:r>
            <a:endParaRPr lang="en-GB" dirty="0">
              <a:solidFill>
                <a:srgbClr val="4D4639">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pPr defTabSz="914400"/>
            <a:fld id="{66B4F769-270F-4AEF-A4B4-E755A10C134C}" type="slidenum">
              <a:rPr lang="en-GB" smtClean="0">
                <a:solidFill>
                  <a:srgbClr val="4D4639">
                    <a:tint val="75000"/>
                  </a:srgbClr>
                </a:solidFill>
              </a:rPr>
              <a:pPr defTabSz="914400"/>
              <a:t>‹#›</a:t>
            </a:fld>
            <a:endParaRPr lang="en-GB" dirty="0">
              <a:solidFill>
                <a:srgbClr val="4D4639">
                  <a:tint val="75000"/>
                </a:srgbClr>
              </a:solidFill>
            </a:endParaRPr>
          </a:p>
        </p:txBody>
      </p:sp>
    </p:spTree>
    <p:extLst>
      <p:ext uri="{BB962C8B-B14F-4D97-AF65-F5344CB8AC3E}">
        <p14:creationId xmlns:p14="http://schemas.microsoft.com/office/powerpoint/2010/main" val="275418387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Lst>
  <p:hf hdr="0" ftr="0"/>
  <p:txStyles>
    <p:titleStyle>
      <a:lvl1pPr algn="l" defTabSz="914400" rtl="0" eaLnBrk="1" latinLnBrk="0" hangingPunct="1">
        <a:lnSpc>
          <a:spcPct val="90000"/>
        </a:lnSpc>
        <a:spcBef>
          <a:spcPct val="0"/>
        </a:spcBef>
        <a:buNone/>
        <a:defRPr sz="3600" kern="1200">
          <a:solidFill>
            <a:schemeClr val="accent4"/>
          </a:solidFill>
          <a:latin typeface="Arial" panose="020B0604020202020204" pitchFamily="34" charset="0"/>
          <a:ea typeface="+mj-ea"/>
          <a:cs typeface="Arial" panose="020B0604020202020204" pitchFamily="34" charset="0"/>
        </a:defRPr>
      </a:lvl1pPr>
    </p:titleStyle>
    <p:bodyStyle>
      <a:lvl1pPr marL="228600" marR="0" indent="-22860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Char char="•"/>
        <a:tabLst/>
        <a:defRPr sz="2800" kern="120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00AACD"/>
        </a:buClr>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hyperlink" Target="http://www.nhssurveys.org/survey/1718" TargetMode="External"/><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hyperlink" Target="http://nhssurveys.org/" TargetMode="External"/><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hyperlink" Target="http://www.nhssurveys.org/" TargetMode="External"/><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hyperlink" Target="http://www.nhssurveys.org/" TargetMode="External"/><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3" Type="http://schemas.openxmlformats.org/officeDocument/2006/relationships/hyperlink" Target="http://www.nhssurveys.org/survey/1740" TargetMode="External"/><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4.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3" Type="http://schemas.openxmlformats.org/officeDocument/2006/relationships/hyperlink" Target="http://www.nhssurveys.org/survey/1731" TargetMode="External"/><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7.xml"/><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3" Type="http://schemas.openxmlformats.org/officeDocument/2006/relationships/hyperlink" Target="http://nhssurveys.org/" TargetMode="External"/><Relationship Id="rId2" Type="http://schemas.openxmlformats.org/officeDocument/2006/relationships/notesSlide" Target="../notesSlides/notesSlide4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www.cqc.org.uk/content/monitoring-nhs-acute-hospitals"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3539" y="6264917"/>
            <a:ext cx="5322471" cy="43925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dirty="0" smtClean="0">
                <a:solidFill>
                  <a:schemeClr val="tx1">
                    <a:lumMod val="50000"/>
                    <a:lumOff val="50000"/>
                  </a:schemeClr>
                </a:solidFill>
                <a:latin typeface="Stone Sans"/>
                <a:cs typeface="Stone Sans"/>
              </a:rPr>
              <a:t>www.pickereurope.org</a:t>
            </a:r>
            <a:endParaRPr lang="en-US" sz="1600" dirty="0">
              <a:solidFill>
                <a:schemeClr val="tx1">
                  <a:lumMod val="50000"/>
                  <a:lumOff val="50000"/>
                </a:schemeClr>
              </a:solidFill>
              <a:latin typeface="Stone Sans"/>
              <a:cs typeface="Stone Sans"/>
            </a:endParaRPr>
          </a:p>
        </p:txBody>
      </p:sp>
      <p:sp>
        <p:nvSpPr>
          <p:cNvPr id="6" name="Title 1"/>
          <p:cNvSpPr txBox="1">
            <a:spLocks/>
          </p:cNvSpPr>
          <p:nvPr/>
        </p:nvSpPr>
        <p:spPr>
          <a:xfrm>
            <a:off x="518651" y="157161"/>
            <a:ext cx="77724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0" i="0" u="none" strike="noStrike" kern="1200" cap="none" spc="0" normalizeH="0" baseline="0" noProof="0" dirty="0" smtClean="0">
                <a:ln>
                  <a:noFill/>
                </a:ln>
                <a:solidFill>
                  <a:srgbClr val="00A7C7"/>
                </a:solidFill>
                <a:effectLst/>
                <a:uLnTx/>
                <a:uFillTx/>
                <a:latin typeface="Arial" panose="020B0604020202020204" pitchFamily="34" charset="0"/>
                <a:ea typeface="+mj-ea"/>
                <a:cs typeface="Arial" panose="020B0604020202020204" pitchFamily="34" charset="0"/>
              </a:rPr>
              <a:t>National Inpatient Survey Webinar 2016</a:t>
            </a:r>
            <a:endParaRPr kumimoji="0" lang="en-GB" sz="4000" b="0" i="0" u="none" strike="noStrike" kern="1200" cap="none" spc="0" normalizeH="0" baseline="0" noProof="0" dirty="0">
              <a:ln>
                <a:noFill/>
              </a:ln>
              <a:solidFill>
                <a:srgbClr val="00A7C7"/>
              </a:solidFill>
              <a:effectLst/>
              <a:uLnTx/>
              <a:uFillTx/>
              <a:latin typeface="Arial" panose="020B0604020202020204" pitchFamily="34" charset="0"/>
              <a:ea typeface="+mj-ea"/>
              <a:cs typeface="Arial" panose="020B0604020202020204" pitchFamily="34" charset="0"/>
            </a:endParaRPr>
          </a:p>
        </p:txBody>
      </p:sp>
      <p:sp>
        <p:nvSpPr>
          <p:cNvPr id="7" name="Subtitle 2"/>
          <p:cNvSpPr txBox="1">
            <a:spLocks/>
          </p:cNvSpPr>
          <p:nvPr/>
        </p:nvSpPr>
        <p:spPr>
          <a:xfrm>
            <a:off x="518651" y="2636836"/>
            <a:ext cx="6858000" cy="1655762"/>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None/>
              <a:tabLst/>
              <a:defRPr sz="2000" kern="1200">
                <a:solidFill>
                  <a:schemeClr val="bg1"/>
                </a:solidFill>
                <a:latin typeface="Arial" panose="020B0604020202020204" pitchFamily="34" charset="0"/>
                <a:ea typeface="+mn-ea"/>
                <a:cs typeface="Arial" panose="020B0604020202020204" pitchFamily="34" charset="0"/>
              </a:defRPr>
            </a:lvl1pPr>
            <a:lvl2pPr marL="457200" marR="0" indent="0" algn="ctr" defTabSz="914400" rtl="0" eaLnBrk="1" fontAlgn="auto" latinLnBrk="0" hangingPunct="1">
              <a:lnSpc>
                <a:spcPct val="90000"/>
              </a:lnSpc>
              <a:spcBef>
                <a:spcPts val="500"/>
              </a:spcBef>
              <a:spcAft>
                <a:spcPts val="0"/>
              </a:spcAft>
              <a:buClr>
                <a:srgbClr val="00AACD"/>
              </a:buClr>
              <a:buSzTx/>
              <a:buFont typeface="Arial" panose="020B0604020202020204" pitchFamily="34" charset="0"/>
              <a:buNone/>
              <a:tabLst/>
              <a:defRPr sz="2000" kern="1200">
                <a:solidFill>
                  <a:schemeClr val="tx1"/>
                </a:solidFill>
                <a:latin typeface="+mn-lt"/>
                <a:ea typeface="+mn-ea"/>
                <a:cs typeface="+mn-cs"/>
              </a:defRPr>
            </a:lvl2pPr>
            <a:lvl3pPr marL="914400" marR="0" indent="0" algn="ctr" defTabSz="914400" rtl="0" eaLnBrk="1" fontAlgn="auto" latinLnBrk="0" hangingPunct="1">
              <a:lnSpc>
                <a:spcPct val="90000"/>
              </a:lnSpc>
              <a:spcBef>
                <a:spcPts val="500"/>
              </a:spcBef>
              <a:spcAft>
                <a:spcPts val="0"/>
              </a:spcAft>
              <a:buClr>
                <a:srgbClr val="00AACD"/>
              </a:buClr>
              <a:buSzTx/>
              <a:buFont typeface="Arial" panose="020B0604020202020204" pitchFamily="34" charset="0"/>
              <a:buNone/>
              <a:tabLst/>
              <a:defRPr sz="1800" kern="1200">
                <a:solidFill>
                  <a:schemeClr val="tx1"/>
                </a:solidFill>
                <a:latin typeface="+mn-lt"/>
                <a:ea typeface="+mn-ea"/>
                <a:cs typeface="+mn-cs"/>
              </a:defRPr>
            </a:lvl3pPr>
            <a:lvl4pPr marL="1371600" marR="0" indent="0" algn="ctr" defTabSz="914400" rtl="0" eaLnBrk="1" fontAlgn="auto" latinLnBrk="0" hangingPunct="1">
              <a:lnSpc>
                <a:spcPct val="90000"/>
              </a:lnSpc>
              <a:spcBef>
                <a:spcPts val="500"/>
              </a:spcBef>
              <a:spcAft>
                <a:spcPts val="0"/>
              </a:spcAft>
              <a:buClr>
                <a:srgbClr val="00AACD"/>
              </a:buClr>
              <a:buSzTx/>
              <a:buFont typeface="Arial" panose="020B0604020202020204" pitchFamily="34" charset="0"/>
              <a:buNone/>
              <a:tabLst/>
              <a:defRPr sz="1600" kern="1200">
                <a:solidFill>
                  <a:schemeClr val="tx1"/>
                </a:solidFill>
                <a:latin typeface="+mn-lt"/>
                <a:ea typeface="+mn-ea"/>
                <a:cs typeface="+mn-cs"/>
              </a:defRPr>
            </a:lvl4pPr>
            <a:lvl5pPr marL="1828800" marR="0" indent="0" algn="ctr" defTabSz="914400" rtl="0" eaLnBrk="1" fontAlgn="auto" latinLnBrk="0" hangingPunct="1">
              <a:lnSpc>
                <a:spcPct val="90000"/>
              </a:lnSpc>
              <a:spcBef>
                <a:spcPts val="500"/>
              </a:spcBef>
              <a:spcAft>
                <a:spcPts val="0"/>
              </a:spcAft>
              <a:buClr>
                <a:srgbClr val="00AACD"/>
              </a:buClr>
              <a:buSzTx/>
              <a:buFont typeface="Arial" panose="020B0604020202020204" pitchFamily="34" charset="0"/>
              <a:buNone/>
              <a:tabLst/>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AACD"/>
              </a:buClr>
              <a:buSzTx/>
              <a:buFont typeface="Arial" panose="020B0604020202020204" pitchFamily="34" charset="0"/>
              <a:buNone/>
              <a:tabLst/>
              <a:defRPr/>
            </a:pPr>
            <a:r>
              <a:rPr lang="en-GB" noProof="0" dirty="0" smtClean="0">
                <a:solidFill>
                  <a:srgbClr val="777877"/>
                </a:solidFill>
              </a:rPr>
              <a:t>28 </a:t>
            </a:r>
            <a:r>
              <a:rPr kumimoji="0" lang="en-GB" sz="2000" b="0" i="0" u="none" strike="noStrike" kern="1200" cap="none" spc="0" normalizeH="0" noProof="0" dirty="0" smtClean="0">
                <a:ln>
                  <a:noFill/>
                </a:ln>
                <a:solidFill>
                  <a:srgbClr val="777877"/>
                </a:solidFill>
                <a:effectLst/>
                <a:uLnTx/>
                <a:uFillTx/>
                <a:latin typeface="Arial" panose="020B0604020202020204" pitchFamily="34" charset="0"/>
                <a:ea typeface="+mn-ea"/>
                <a:cs typeface="Arial" panose="020B0604020202020204" pitchFamily="34" charset="0"/>
              </a:rPr>
              <a:t>June 2016</a:t>
            </a:r>
            <a:endParaRPr kumimoji="0" lang="en-GB" sz="2000" b="0" i="0" u="none" strike="noStrike" kern="1200" cap="none" spc="0" normalizeH="0" baseline="0" noProof="0" dirty="0">
              <a:ln>
                <a:noFill/>
              </a:ln>
              <a:solidFill>
                <a:srgbClr val="77787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58630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1783"/>
            <a:ext cx="7886700" cy="1152000"/>
          </a:xfrm>
        </p:spPr>
        <p:txBody>
          <a:bodyPr>
            <a:normAutofit fontScale="90000"/>
          </a:bodyPr>
          <a:lstStyle/>
          <a:p>
            <a:r>
              <a:rPr lang="en-GB" dirty="0" smtClean="0"/>
              <a:t>Sample Declaration Form Changes: Additional</a:t>
            </a:r>
            <a:r>
              <a:rPr lang="en-GB" dirty="0"/>
              <a:t> </a:t>
            </a:r>
            <a:r>
              <a:rPr lang="en-GB" dirty="0" smtClean="0"/>
              <a:t>checks</a:t>
            </a:r>
            <a:r>
              <a:rPr lang="en-GB" dirty="0">
                <a:ea typeface="Calibri" panose="020F0502020204030204" pitchFamily="34" charset="0"/>
              </a:rPr>
              <a:t/>
            </a:r>
            <a:br>
              <a:rPr lang="en-GB" dirty="0">
                <a:ea typeface="Calibri" panose="020F0502020204030204" pitchFamily="34" charset="0"/>
              </a:rPr>
            </a:br>
            <a:r>
              <a:rPr lang="en-GB" dirty="0">
                <a:ea typeface="Calibri" panose="020F0502020204030204" pitchFamily="34" charset="0"/>
              </a:rPr>
              <a:t/>
            </a:r>
            <a:br>
              <a:rPr lang="en-GB" dirty="0">
                <a:ea typeface="Calibri" panose="020F0502020204030204" pitchFamily="34" charset="0"/>
              </a:rPr>
            </a:br>
            <a:r>
              <a:rPr lang="en-GB" dirty="0" smtClean="0"/>
              <a:t> </a:t>
            </a:r>
            <a:endParaRPr lang="en-GB" dirty="0"/>
          </a:p>
        </p:txBody>
      </p:sp>
      <p:sp>
        <p:nvSpPr>
          <p:cNvPr id="3" name="Content Placeholder 2"/>
          <p:cNvSpPr>
            <a:spLocks noGrp="1"/>
          </p:cNvSpPr>
          <p:nvPr>
            <p:ph idx="1"/>
          </p:nvPr>
        </p:nvSpPr>
        <p:spPr>
          <a:xfrm>
            <a:off x="628650" y="1478926"/>
            <a:ext cx="7886700" cy="4536000"/>
          </a:xfrm>
        </p:spPr>
        <p:txBody>
          <a:bodyPr/>
          <a:lstStyle/>
          <a:p>
            <a:pPr marL="0" indent="0">
              <a:buNone/>
            </a:pPr>
            <a:endParaRPr lang="en-GB" sz="1000" dirty="0" smtClean="0"/>
          </a:p>
          <a:p>
            <a:r>
              <a:rPr lang="en-GB" dirty="0" smtClean="0"/>
              <a:t>New checklist items included as part of the sample declaration form:</a:t>
            </a:r>
          </a:p>
          <a:p>
            <a:pPr lvl="1"/>
            <a:r>
              <a:rPr lang="en-GB" sz="2000" dirty="0" smtClean="0"/>
              <a:t>Checks that correct groups have been excluded</a:t>
            </a:r>
          </a:p>
          <a:p>
            <a:pPr lvl="2"/>
            <a:r>
              <a:rPr lang="en-GB" sz="1400" dirty="0" smtClean="0"/>
              <a:t>Example: Patients who are current inpatients</a:t>
            </a:r>
          </a:p>
          <a:p>
            <a:pPr marL="457200" lvl="1" indent="0">
              <a:buNone/>
            </a:pPr>
            <a:endParaRPr lang="en-GB" sz="1000" dirty="0" smtClean="0"/>
          </a:p>
          <a:p>
            <a:pPr lvl="1"/>
            <a:r>
              <a:rPr lang="en-GB" sz="2000" dirty="0" smtClean="0"/>
              <a:t>Checks that correct groups are included</a:t>
            </a:r>
          </a:p>
          <a:p>
            <a:pPr lvl="2"/>
            <a:r>
              <a:rPr lang="en-GB" sz="1400" dirty="0" smtClean="0"/>
              <a:t>Example: Patients born in the year 2000 who were 16 at the time of sampling</a:t>
            </a:r>
            <a:endParaRPr lang="en-GB" sz="1400" dirty="0"/>
          </a:p>
          <a:p>
            <a:pPr lvl="1"/>
            <a:endParaRPr lang="en-GB" sz="1000" dirty="0" smtClean="0"/>
          </a:p>
          <a:p>
            <a:pPr lvl="1"/>
            <a:r>
              <a:rPr lang="en-GB" sz="2000" dirty="0" smtClean="0"/>
              <a:t>Checks on extraction code / data logic</a:t>
            </a:r>
          </a:p>
          <a:p>
            <a:pPr lvl="2"/>
            <a:r>
              <a:rPr lang="en-GB" sz="1400" dirty="0"/>
              <a:t>Example: </a:t>
            </a:r>
            <a:r>
              <a:rPr lang="en-GB" sz="1400" dirty="0" smtClean="0"/>
              <a:t>Do </a:t>
            </a:r>
            <a:r>
              <a:rPr lang="en-GB" sz="1400" dirty="0"/>
              <a:t>not exclude ANY patients simply because they are missing an item of data or are NULL for a sample data field.</a:t>
            </a:r>
            <a:endParaRPr lang="en-GB" sz="1400" dirty="0" smtClean="0"/>
          </a:p>
          <a:p>
            <a:pPr marL="457200" lvl="1" indent="0">
              <a:buNone/>
            </a:pPr>
            <a:endParaRPr lang="en-GB" sz="1000" dirty="0" smtClean="0"/>
          </a:p>
          <a:p>
            <a:pPr lvl="1"/>
            <a:r>
              <a:rPr lang="en-GB" sz="2000" dirty="0" smtClean="0"/>
              <a:t>Checks on sampling procedures </a:t>
            </a:r>
          </a:p>
          <a:p>
            <a:pPr lvl="2"/>
            <a:r>
              <a:rPr lang="en-GB" sz="1400" dirty="0" smtClean="0"/>
              <a:t>Example: You </a:t>
            </a:r>
            <a:r>
              <a:rPr lang="en-GB" sz="1400" dirty="0"/>
              <a:t>must not use admission dates, or a random number generator, or any other criteria to select which eligible patients you include in your sample.</a:t>
            </a:r>
            <a:endParaRPr lang="en-GB" sz="1400" dirty="0" smtClean="0"/>
          </a:p>
          <a:p>
            <a:pPr lvl="1"/>
            <a:endParaRPr lang="en-GB" sz="2000" dirty="0" smtClean="0"/>
          </a:p>
          <a:p>
            <a:endParaRPr lang="en-GB" sz="2000" dirty="0"/>
          </a:p>
          <a:p>
            <a:pPr lvl="1"/>
            <a:endParaRPr lang="en-GB" sz="1800" dirty="0" smtClean="0"/>
          </a:p>
          <a:p>
            <a:pPr marL="0" indent="0">
              <a:buNone/>
            </a:pPr>
            <a:endParaRPr lang="en-GB" sz="1000" dirty="0" smtClean="0"/>
          </a:p>
          <a:p>
            <a:pPr marL="0" indent="0">
              <a:buNone/>
            </a:pPr>
            <a:endParaRPr lang="en-GB" dirty="0" smtClean="0"/>
          </a:p>
          <a:p>
            <a:pPr marL="0" indent="0">
              <a:buNone/>
            </a:pPr>
            <a:endParaRPr lang="en-GB" dirty="0"/>
          </a:p>
          <a:p>
            <a:pPr marL="0" indent="0">
              <a:buNone/>
            </a:pPr>
            <a:endParaRPr lang="en-GB" sz="1000" dirty="0"/>
          </a:p>
          <a:p>
            <a:pPr marL="0" indent="0">
              <a:buNone/>
            </a:pPr>
            <a:endParaRPr lang="en-GB" sz="1000" dirty="0" smtClean="0"/>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10</a:t>
            </a:fld>
            <a:endParaRPr lang="en-GB" dirty="0">
              <a:solidFill>
                <a:srgbClr val="4D4639"/>
              </a:solidFill>
            </a:endParaRPr>
          </a:p>
        </p:txBody>
      </p:sp>
    </p:spTree>
    <p:extLst>
      <p:ext uri="{BB962C8B-B14F-4D97-AF65-F5344CB8AC3E}">
        <p14:creationId xmlns:p14="http://schemas.microsoft.com/office/powerpoint/2010/main" val="1000289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1783"/>
            <a:ext cx="7886700" cy="1152000"/>
          </a:xfrm>
        </p:spPr>
        <p:txBody>
          <a:bodyPr>
            <a:normAutofit fontScale="90000"/>
          </a:bodyPr>
          <a:lstStyle/>
          <a:p>
            <a:r>
              <a:rPr lang="en-GB" dirty="0">
                <a:ea typeface="Calibri" panose="020F0502020204030204" pitchFamily="34" charset="0"/>
              </a:rPr>
              <a:t>Sample Declaration Form </a:t>
            </a:r>
            <a:r>
              <a:rPr lang="en-GB" dirty="0" smtClean="0">
                <a:ea typeface="Calibri" panose="020F0502020204030204" pitchFamily="34" charset="0"/>
              </a:rPr>
              <a:t>Changes: </a:t>
            </a:r>
            <a:br>
              <a:rPr lang="en-GB" dirty="0" smtClean="0">
                <a:ea typeface="Calibri" panose="020F0502020204030204" pitchFamily="34" charset="0"/>
              </a:rPr>
            </a:br>
            <a:r>
              <a:rPr lang="en-GB" dirty="0" smtClean="0">
                <a:ea typeface="Calibri" panose="020F0502020204030204" pitchFamily="34" charset="0"/>
              </a:rPr>
              <a:t>DBS mismatch figures</a:t>
            </a:r>
            <a:r>
              <a:rPr lang="en-GB" dirty="0">
                <a:ea typeface="Calibri" panose="020F0502020204030204" pitchFamily="34" charset="0"/>
              </a:rPr>
              <a:t/>
            </a:r>
            <a:br>
              <a:rPr lang="en-GB" dirty="0">
                <a:ea typeface="Calibri" panose="020F0502020204030204" pitchFamily="34" charset="0"/>
              </a:rPr>
            </a:br>
            <a:r>
              <a:rPr lang="en-GB" dirty="0" smtClean="0"/>
              <a:t> </a:t>
            </a:r>
            <a:endParaRPr lang="en-GB" dirty="0"/>
          </a:p>
        </p:txBody>
      </p:sp>
      <p:sp>
        <p:nvSpPr>
          <p:cNvPr id="3" name="Content Placeholder 2"/>
          <p:cNvSpPr>
            <a:spLocks noGrp="1"/>
          </p:cNvSpPr>
          <p:nvPr>
            <p:ph idx="1"/>
          </p:nvPr>
        </p:nvSpPr>
        <p:spPr>
          <a:xfrm>
            <a:off x="628650" y="1820351"/>
            <a:ext cx="7886700" cy="4536000"/>
          </a:xfrm>
        </p:spPr>
        <p:txBody>
          <a:bodyPr/>
          <a:lstStyle/>
          <a:p>
            <a:pPr marL="0" indent="0">
              <a:buNone/>
            </a:pPr>
            <a:endParaRPr lang="en-GB" sz="1000" dirty="0" smtClean="0"/>
          </a:p>
          <a:p>
            <a:r>
              <a:rPr lang="en-GB" dirty="0" smtClean="0"/>
              <a:t>Trusts will be required to submit:</a:t>
            </a:r>
          </a:p>
          <a:p>
            <a:pPr lvl="1"/>
            <a:r>
              <a:rPr lang="en-GB" sz="2000" dirty="0"/>
              <a:t>T</a:t>
            </a:r>
            <a:r>
              <a:rPr lang="en-GB" sz="2000" dirty="0" smtClean="0"/>
              <a:t>he total number of records submitted for DBS checking and;</a:t>
            </a:r>
          </a:p>
          <a:p>
            <a:pPr marL="457200" lvl="1" indent="0">
              <a:buNone/>
            </a:pPr>
            <a:endParaRPr lang="en-GB" sz="1000" dirty="0" smtClean="0"/>
          </a:p>
          <a:p>
            <a:pPr lvl="1"/>
            <a:r>
              <a:rPr lang="en-GB" sz="2000" dirty="0" smtClean="0"/>
              <a:t>The number of records which could not be matched by DBS</a:t>
            </a:r>
          </a:p>
          <a:p>
            <a:pPr marL="0" indent="0">
              <a:buNone/>
            </a:pPr>
            <a:endParaRPr lang="en-GB" sz="1000" b="1" dirty="0"/>
          </a:p>
          <a:p>
            <a:r>
              <a:rPr lang="en-GB" dirty="0" smtClean="0"/>
              <a:t>This figures will be recorded on the sample declaration form. </a:t>
            </a:r>
          </a:p>
          <a:p>
            <a:pPr marL="0" indent="0">
              <a:buNone/>
            </a:pPr>
            <a:endParaRPr lang="en-GB" sz="1000" dirty="0" smtClean="0"/>
          </a:p>
          <a:p>
            <a:pPr marL="0" indent="0">
              <a:buNone/>
            </a:pPr>
            <a:endParaRPr lang="en-GB" dirty="0" smtClean="0"/>
          </a:p>
          <a:p>
            <a:pPr marL="0" indent="0">
              <a:buNone/>
            </a:pPr>
            <a:endParaRPr lang="en-GB" dirty="0"/>
          </a:p>
          <a:p>
            <a:pPr marL="0" indent="0">
              <a:buNone/>
            </a:pPr>
            <a:endParaRPr lang="en-GB" sz="1000" dirty="0"/>
          </a:p>
          <a:p>
            <a:pPr marL="0" indent="0">
              <a:buNone/>
            </a:pPr>
            <a:endParaRPr lang="en-GB" sz="1000" dirty="0" smtClean="0"/>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11</a:t>
            </a:fld>
            <a:endParaRPr lang="en-GB" dirty="0">
              <a:solidFill>
                <a:srgbClr val="4D4639"/>
              </a:solidFill>
            </a:endParaRPr>
          </a:p>
        </p:txBody>
      </p:sp>
    </p:spTree>
    <p:extLst>
      <p:ext uri="{BB962C8B-B14F-4D97-AF65-F5344CB8AC3E}">
        <p14:creationId xmlns:p14="http://schemas.microsoft.com/office/powerpoint/2010/main" val="219967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Sample Declaration Form Changes: </a:t>
            </a:r>
            <a:r>
              <a:rPr lang="en-GB" dirty="0" smtClean="0"/>
              <a:t/>
            </a:r>
            <a:br>
              <a:rPr lang="en-GB" dirty="0" smtClean="0"/>
            </a:br>
            <a:r>
              <a:rPr lang="en-GB" dirty="0" smtClean="0"/>
              <a:t>Digital declaration form</a:t>
            </a:r>
            <a:endParaRPr lang="en-GB" dirty="0">
              <a:solidFill>
                <a:srgbClr val="FF0000"/>
              </a:solidFill>
            </a:endParaRPr>
          </a:p>
        </p:txBody>
      </p:sp>
      <p:sp>
        <p:nvSpPr>
          <p:cNvPr id="3" name="Content Placeholder 2"/>
          <p:cNvSpPr>
            <a:spLocks noGrp="1"/>
          </p:cNvSpPr>
          <p:nvPr>
            <p:ph idx="1"/>
          </p:nvPr>
        </p:nvSpPr>
        <p:spPr>
          <a:xfrm>
            <a:off x="628650" y="1314777"/>
            <a:ext cx="7886700" cy="4536000"/>
          </a:xfrm>
        </p:spPr>
        <p:txBody>
          <a:bodyPr/>
          <a:lstStyle/>
          <a:p>
            <a:pPr marL="0" indent="0">
              <a:buNone/>
            </a:pPr>
            <a:endParaRPr lang="en-GB" sz="1000" dirty="0" smtClean="0"/>
          </a:p>
          <a:p>
            <a:r>
              <a:rPr lang="en-GB" sz="2000" dirty="0" smtClean="0"/>
              <a:t>The sample declaration form can now be completed online to improve efficiency and ease of completion.</a:t>
            </a:r>
          </a:p>
          <a:p>
            <a:pPr marL="0" indent="0">
              <a:buNone/>
            </a:pPr>
            <a:endParaRPr lang="en-GB" sz="1000" dirty="0"/>
          </a:p>
          <a:p>
            <a:r>
              <a:rPr lang="en-GB" sz="2000" dirty="0" smtClean="0"/>
              <a:t>Separate links to the digital declaration form will be sent via email to the sample drawer and </a:t>
            </a:r>
            <a:r>
              <a:rPr lang="en-GB" sz="2000" dirty="0" err="1" smtClean="0"/>
              <a:t>Caldicott</a:t>
            </a:r>
            <a:r>
              <a:rPr lang="en-GB" sz="2000" dirty="0" smtClean="0"/>
              <a:t> Guardian.</a:t>
            </a:r>
          </a:p>
          <a:p>
            <a:pPr marL="0" indent="0">
              <a:buNone/>
            </a:pPr>
            <a:endParaRPr lang="en-GB" sz="1000" dirty="0"/>
          </a:p>
          <a:p>
            <a:r>
              <a:rPr lang="en-GB" sz="2000" dirty="0" smtClean="0"/>
              <a:t>Each will complete the relevant form. Once submitted they are sent directly to the Co-ordination Centre.</a:t>
            </a:r>
          </a:p>
          <a:p>
            <a:pPr marL="0" indent="0">
              <a:buNone/>
            </a:pPr>
            <a:endParaRPr lang="en-GB" sz="1000" dirty="0"/>
          </a:p>
          <a:p>
            <a:r>
              <a:rPr lang="en-GB" sz="2000" dirty="0" smtClean="0"/>
              <a:t>Once approved, the Co-ordination </a:t>
            </a:r>
            <a:r>
              <a:rPr lang="en-GB" sz="2000" dirty="0"/>
              <a:t>C</a:t>
            </a:r>
            <a:r>
              <a:rPr lang="en-GB" sz="2000" dirty="0" smtClean="0"/>
              <a:t>entre will contact   contractors (trusts if in-house) to approve the submission of sample data. </a:t>
            </a:r>
            <a:endParaRPr lang="en-GB" sz="2000" dirty="0"/>
          </a:p>
          <a:p>
            <a:pPr marL="0" indent="0">
              <a:buNone/>
            </a:pPr>
            <a:endParaRPr lang="en-GB" sz="1000" dirty="0" smtClean="0"/>
          </a:p>
          <a:p>
            <a:r>
              <a:rPr lang="en-GB" sz="2000" dirty="0" smtClean="0"/>
              <a:t>Paper-format sample declaration form will still be available.</a:t>
            </a: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12</a:t>
            </a:fld>
            <a:endParaRPr lang="en-GB" dirty="0">
              <a:solidFill>
                <a:srgbClr val="4D4639"/>
              </a:solidFill>
            </a:endParaRPr>
          </a:p>
        </p:txBody>
      </p:sp>
    </p:spTree>
    <p:extLst>
      <p:ext uri="{BB962C8B-B14F-4D97-AF65-F5344CB8AC3E}">
        <p14:creationId xmlns:p14="http://schemas.microsoft.com/office/powerpoint/2010/main" val="540046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Proposed Changes: Treatment function codes</a:t>
            </a:r>
            <a:endParaRPr lang="en-GB" dirty="0"/>
          </a:p>
        </p:txBody>
      </p:sp>
      <p:sp>
        <p:nvSpPr>
          <p:cNvPr id="3" name="Content Placeholder 2"/>
          <p:cNvSpPr>
            <a:spLocks noGrp="1"/>
          </p:cNvSpPr>
          <p:nvPr>
            <p:ph idx="1"/>
          </p:nvPr>
        </p:nvSpPr>
        <p:spPr>
          <a:xfrm>
            <a:off x="628650" y="1519038"/>
            <a:ext cx="7886700" cy="4536000"/>
          </a:xfrm>
        </p:spPr>
        <p:txBody>
          <a:bodyPr/>
          <a:lstStyle/>
          <a:p>
            <a:pPr marL="0" indent="0">
              <a:buNone/>
            </a:pPr>
            <a:endParaRPr lang="en-GB" sz="1000" dirty="0" smtClean="0"/>
          </a:p>
          <a:p>
            <a:r>
              <a:rPr lang="en-GB" dirty="0" smtClean="0"/>
              <a:t>Currently awaiting CAG approval to include. </a:t>
            </a:r>
          </a:p>
          <a:p>
            <a:endParaRPr lang="en-GB" sz="800" dirty="0" smtClean="0"/>
          </a:p>
          <a:p>
            <a:r>
              <a:rPr lang="en-GB" dirty="0" smtClean="0"/>
              <a:t>Would improve the identification of eligible and ineligible patients.</a:t>
            </a:r>
          </a:p>
          <a:p>
            <a:pPr marL="0" indent="0">
              <a:buNone/>
            </a:pPr>
            <a:endParaRPr lang="en-GB" sz="800" dirty="0" smtClean="0"/>
          </a:p>
          <a:p>
            <a:r>
              <a:rPr lang="en-GB" dirty="0" smtClean="0"/>
              <a:t>For example, patients with treatment function code ‘501’ (Obstetrics) are ineligible (relates to management of pregnancy and childbirth) but not all patients with </a:t>
            </a:r>
            <a:r>
              <a:rPr lang="en-GB" i="1" dirty="0" smtClean="0"/>
              <a:t>main specialty code </a:t>
            </a:r>
            <a:r>
              <a:rPr lang="en-GB" dirty="0" smtClean="0"/>
              <a:t>‘501’ are necessarily ineligible.</a:t>
            </a:r>
          </a:p>
          <a:p>
            <a:endParaRPr lang="en-GB" sz="800" dirty="0" smtClean="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13</a:t>
            </a:fld>
            <a:endParaRPr lang="en-GB" dirty="0">
              <a:solidFill>
                <a:srgbClr val="4D4639"/>
              </a:solidFill>
            </a:endParaRPr>
          </a:p>
        </p:txBody>
      </p:sp>
    </p:spTree>
    <p:extLst>
      <p:ext uri="{BB962C8B-B14F-4D97-AF65-F5344CB8AC3E}">
        <p14:creationId xmlns:p14="http://schemas.microsoft.com/office/powerpoint/2010/main" val="3169850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8144"/>
            <a:ext cx="7886700" cy="1152000"/>
          </a:xfrm>
        </p:spPr>
        <p:txBody>
          <a:bodyPr>
            <a:normAutofit/>
          </a:bodyPr>
          <a:lstStyle/>
          <a:p>
            <a:r>
              <a:rPr lang="en-GB" sz="4000" dirty="0"/>
              <a:t>Proposed Changes: </a:t>
            </a:r>
            <a:r>
              <a:rPr lang="en-GB" sz="4000" dirty="0" smtClean="0"/>
              <a:t>File Splitting</a:t>
            </a:r>
            <a:r>
              <a:rPr lang="en-GB" dirty="0">
                <a:ea typeface="Calibri" panose="020F0502020204030204" pitchFamily="34" charset="0"/>
              </a:rPr>
              <a:t/>
            </a:r>
            <a:br>
              <a:rPr lang="en-GB" dirty="0">
                <a:ea typeface="Calibri" panose="020F0502020204030204" pitchFamily="34" charset="0"/>
              </a:rPr>
            </a:br>
            <a:r>
              <a:rPr lang="en-GB" dirty="0" smtClean="0"/>
              <a:t> </a:t>
            </a:r>
            <a:endParaRPr lang="en-GB" dirty="0"/>
          </a:p>
        </p:txBody>
      </p:sp>
      <p:sp>
        <p:nvSpPr>
          <p:cNvPr id="3" name="Content Placeholder 2"/>
          <p:cNvSpPr>
            <a:spLocks noGrp="1"/>
          </p:cNvSpPr>
          <p:nvPr>
            <p:ph idx="1"/>
          </p:nvPr>
        </p:nvSpPr>
        <p:spPr>
          <a:xfrm>
            <a:off x="628650" y="1358763"/>
            <a:ext cx="7886700" cy="4536000"/>
          </a:xfrm>
        </p:spPr>
        <p:txBody>
          <a:bodyPr/>
          <a:lstStyle/>
          <a:p>
            <a:endParaRPr lang="en-GB" sz="1000" dirty="0" smtClean="0"/>
          </a:p>
          <a:p>
            <a:r>
              <a:rPr lang="en-GB" dirty="0"/>
              <a:t>Currently awaiting CAG </a:t>
            </a:r>
            <a:r>
              <a:rPr lang="en-GB" dirty="0" smtClean="0"/>
              <a:t>approval. </a:t>
            </a:r>
            <a:endParaRPr lang="en-GB" dirty="0"/>
          </a:p>
          <a:p>
            <a:pPr marL="0" indent="0">
              <a:buNone/>
            </a:pPr>
            <a:endParaRPr lang="en-GB" sz="800" dirty="0" smtClean="0"/>
          </a:p>
          <a:p>
            <a:r>
              <a:rPr lang="en-GB" dirty="0" smtClean="0"/>
              <a:t>Trusts using contractors would be able to submit both the mailing and sample data as one file to their contractor.</a:t>
            </a:r>
          </a:p>
          <a:p>
            <a:pPr marL="0" indent="0">
              <a:buNone/>
            </a:pPr>
            <a:endParaRPr lang="en-GB" sz="800" dirty="0" smtClean="0"/>
          </a:p>
          <a:p>
            <a:r>
              <a:rPr lang="en-GB" dirty="0" smtClean="0"/>
              <a:t>Contractors would separate the sample information and submit this to the Co-ordination Centre. </a:t>
            </a:r>
          </a:p>
          <a:p>
            <a:pPr marL="0" indent="0">
              <a:buNone/>
            </a:pPr>
            <a:endParaRPr lang="en-GB" sz="800" dirty="0" smtClean="0"/>
          </a:p>
          <a:p>
            <a:r>
              <a:rPr lang="en-GB" dirty="0" smtClean="0"/>
              <a:t>In-house trusts would continue to submit </a:t>
            </a:r>
            <a:r>
              <a:rPr lang="en-GB" b="1" dirty="0" smtClean="0"/>
              <a:t>ONLY</a:t>
            </a:r>
            <a:r>
              <a:rPr lang="en-GB" dirty="0" smtClean="0"/>
              <a:t> sample data to the Co-ordination Centre while retaining the mailing data.</a:t>
            </a:r>
          </a:p>
          <a:p>
            <a:pPr marL="0" indent="0">
              <a:buNone/>
            </a:pPr>
            <a:endParaRPr lang="en-GB" sz="8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14</a:t>
            </a:fld>
            <a:endParaRPr lang="en-GB" dirty="0">
              <a:solidFill>
                <a:srgbClr val="4D4639"/>
              </a:solidFill>
            </a:endParaRPr>
          </a:p>
        </p:txBody>
      </p:sp>
    </p:spTree>
    <p:extLst>
      <p:ext uri="{BB962C8B-B14F-4D97-AF65-F5344CB8AC3E}">
        <p14:creationId xmlns:p14="http://schemas.microsoft.com/office/powerpoint/2010/main" val="880904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 Slid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dirty="0" smtClean="0">
                <a:solidFill>
                  <a:prstClr val="white"/>
                </a:solidFill>
              </a:rPr>
              <a:t>Picker Institute Europe</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66B4F769-270F-4AEF-A4B4-E755A10C134C}" type="slidenum">
              <a:rPr lang="en-GB" smtClean="0">
                <a:solidFill>
                  <a:prstClr val="white"/>
                </a:solidFill>
              </a:rPr>
              <a:pPr/>
              <a:t>15</a:t>
            </a:fld>
            <a:endParaRPr lang="en-GB" dirty="0">
              <a:solidFill>
                <a:prstClr val="white"/>
              </a:solidFill>
            </a:endParaRPr>
          </a:p>
        </p:txBody>
      </p:sp>
      <p:sp>
        <p:nvSpPr>
          <p:cNvPr id="5" name="Title 4"/>
          <p:cNvSpPr>
            <a:spLocks noGrp="1"/>
          </p:cNvSpPr>
          <p:nvPr>
            <p:ph type="title"/>
          </p:nvPr>
        </p:nvSpPr>
        <p:spPr>
          <a:xfrm>
            <a:off x="628650" y="2921852"/>
            <a:ext cx="6532004" cy="1152000"/>
          </a:xfrm>
        </p:spPr>
        <p:txBody>
          <a:bodyPr/>
          <a:lstStyle/>
          <a:p>
            <a:r>
              <a:rPr lang="en-GB" dirty="0" smtClean="0">
                <a:solidFill>
                  <a:schemeClr val="bg1"/>
                </a:solidFill>
              </a:rPr>
              <a:t>Data Protection and Section 251 Approval</a:t>
            </a:r>
            <a:endParaRPr lang="en-GB" dirty="0">
              <a:solidFill>
                <a:schemeClr val="bg1"/>
              </a:solidFill>
            </a:endParaRPr>
          </a:p>
        </p:txBody>
      </p:sp>
    </p:spTree>
    <p:extLst>
      <p:ext uri="{BB962C8B-B14F-4D97-AF65-F5344CB8AC3E}">
        <p14:creationId xmlns:p14="http://schemas.microsoft.com/office/powerpoint/2010/main" val="4114744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Approval under </a:t>
            </a:r>
            <a:r>
              <a:rPr lang="en-GB" dirty="0" smtClean="0"/>
              <a:t>Section </a:t>
            </a:r>
            <a:r>
              <a:rPr lang="en-GB" dirty="0"/>
              <a:t>251 of the NHS Act 2006</a:t>
            </a:r>
          </a:p>
        </p:txBody>
      </p:sp>
      <p:sp>
        <p:nvSpPr>
          <p:cNvPr id="7" name="Content Placeholder 6"/>
          <p:cNvSpPr>
            <a:spLocks noGrp="1"/>
          </p:cNvSpPr>
          <p:nvPr>
            <p:ph idx="1"/>
          </p:nvPr>
        </p:nvSpPr>
        <p:spPr>
          <a:xfrm>
            <a:off x="628650" y="1528339"/>
            <a:ext cx="7886700" cy="4536000"/>
          </a:xfrm>
        </p:spPr>
        <p:txBody>
          <a:bodyPr/>
          <a:lstStyle/>
          <a:p>
            <a:pPr marL="0" indent="0">
              <a:buNone/>
            </a:pPr>
            <a:endParaRPr lang="en-GB" sz="1000" dirty="0" smtClean="0"/>
          </a:p>
          <a:p>
            <a:r>
              <a:rPr lang="en-GB" sz="2000" dirty="0" smtClean="0"/>
              <a:t>Approval </a:t>
            </a:r>
            <a:r>
              <a:rPr lang="en-GB" sz="2000" dirty="0"/>
              <a:t>for the NHS Adult Inpatient Survey 2016 was sought </a:t>
            </a:r>
            <a:r>
              <a:rPr lang="en-GB" sz="2000" dirty="0" smtClean="0"/>
              <a:t>under </a:t>
            </a:r>
            <a:r>
              <a:rPr lang="en-GB" sz="2000" dirty="0"/>
              <a:t>Section 251 of the NHS Act 2006. </a:t>
            </a:r>
          </a:p>
          <a:p>
            <a:pPr marL="0" indent="0">
              <a:buNone/>
            </a:pPr>
            <a:endParaRPr lang="en-GB" sz="1000" dirty="0"/>
          </a:p>
          <a:p>
            <a:r>
              <a:rPr lang="en-GB" sz="2000" dirty="0"/>
              <a:t>A</a:t>
            </a:r>
            <a:r>
              <a:rPr lang="en-GB" sz="2000" dirty="0" smtClean="0"/>
              <a:t>pproval </a:t>
            </a:r>
            <a:r>
              <a:rPr lang="en-GB" sz="2000" dirty="0"/>
              <a:t>allows the common law duty of confidentiality to be put aside in order to enable the processing of patient identifiable information without consent. The survey methodology was reviewed by the Health Research Authority (HRA), and the Confidentiality Advisory Group (CAG) of the Health Research Authority (previously NIGB) has granted a recommendation of support. </a:t>
            </a:r>
          </a:p>
          <a:p>
            <a:pPr marL="0" indent="0">
              <a:buNone/>
            </a:pPr>
            <a:endParaRPr lang="en-GB" sz="1000" dirty="0"/>
          </a:p>
          <a:p>
            <a:r>
              <a:rPr lang="en-GB" sz="2000" dirty="0"/>
              <a:t>Please note that any deviation from the methodology outlined in the instruction manual may render the approval invalid and would lead to action being taken against an NHS </a:t>
            </a:r>
            <a:r>
              <a:rPr lang="en-GB" sz="2000" dirty="0" smtClean="0"/>
              <a:t>trust. </a:t>
            </a:r>
            <a:endParaRPr lang="en-GB" sz="2000"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16</a:t>
            </a:fld>
            <a:endParaRPr lang="en-GB" dirty="0">
              <a:solidFill>
                <a:srgbClr val="4D4639"/>
              </a:solidFill>
            </a:endParaRPr>
          </a:p>
        </p:txBody>
      </p:sp>
    </p:spTree>
    <p:extLst>
      <p:ext uri="{BB962C8B-B14F-4D97-AF65-F5344CB8AC3E}">
        <p14:creationId xmlns:p14="http://schemas.microsoft.com/office/powerpoint/2010/main" val="1390143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Data protection and Section 251 requirements</a:t>
            </a:r>
          </a:p>
        </p:txBody>
      </p:sp>
      <p:sp>
        <p:nvSpPr>
          <p:cNvPr id="7" name="Content Placeholder 6"/>
          <p:cNvSpPr>
            <a:spLocks noGrp="1"/>
          </p:cNvSpPr>
          <p:nvPr>
            <p:ph idx="1"/>
          </p:nvPr>
        </p:nvSpPr>
        <p:spPr/>
        <p:txBody>
          <a:bodyPr/>
          <a:lstStyle/>
          <a:p>
            <a:pPr marL="0" indent="0">
              <a:buNone/>
            </a:pPr>
            <a:endParaRPr lang="en-GB" sz="1000" dirty="0" smtClean="0"/>
          </a:p>
          <a:p>
            <a:r>
              <a:rPr lang="en-GB" dirty="0" smtClean="0"/>
              <a:t>Separate </a:t>
            </a:r>
            <a:r>
              <a:rPr lang="en-GB" dirty="0"/>
              <a:t>mailing and sample files from trusts to </a:t>
            </a:r>
            <a:r>
              <a:rPr lang="en-GB" dirty="0" smtClean="0"/>
              <a:t>contractors (</a:t>
            </a:r>
            <a:r>
              <a:rPr lang="en-GB" dirty="0"/>
              <a:t>i</a:t>
            </a:r>
            <a:r>
              <a:rPr lang="en-GB" dirty="0" smtClean="0"/>
              <a:t>f applicable!). </a:t>
            </a:r>
          </a:p>
          <a:p>
            <a:endParaRPr lang="en-GB" sz="1000" dirty="0"/>
          </a:p>
          <a:p>
            <a:r>
              <a:rPr lang="en-GB" dirty="0"/>
              <a:t>Sample declaration form and </a:t>
            </a:r>
            <a:r>
              <a:rPr lang="en-GB" dirty="0" smtClean="0"/>
              <a:t>submission.</a:t>
            </a:r>
          </a:p>
          <a:p>
            <a:endParaRPr lang="en-GB" sz="1000" dirty="0"/>
          </a:p>
          <a:p>
            <a:r>
              <a:rPr lang="en-GB" dirty="0"/>
              <a:t>Dissent posters</a:t>
            </a:r>
            <a:r>
              <a:rPr lang="en-GB" dirty="0" smtClean="0"/>
              <a:t>.</a:t>
            </a:r>
          </a:p>
          <a:p>
            <a:endParaRPr lang="en-GB" sz="1000" dirty="0"/>
          </a:p>
          <a:p>
            <a:r>
              <a:rPr lang="en-GB" dirty="0"/>
              <a:t>Recording dissent and removing patients.</a:t>
            </a:r>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17</a:t>
            </a:fld>
            <a:endParaRPr lang="en-GB" dirty="0">
              <a:solidFill>
                <a:srgbClr val="4D4639"/>
              </a:solidFill>
            </a:endParaRPr>
          </a:p>
        </p:txBody>
      </p:sp>
    </p:spTree>
    <p:extLst>
      <p:ext uri="{BB962C8B-B14F-4D97-AF65-F5344CB8AC3E}">
        <p14:creationId xmlns:p14="http://schemas.microsoft.com/office/powerpoint/2010/main" val="2142279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071333"/>
            <a:ext cx="7886700" cy="1152000"/>
          </a:xfrm>
        </p:spPr>
        <p:txBody>
          <a:bodyPr>
            <a:normAutofit fontScale="90000"/>
          </a:bodyPr>
          <a:lstStyle/>
          <a:p>
            <a:r>
              <a:rPr lang="en-GB" dirty="0"/>
              <a:t>Data protection and Section 251 requirements: </a:t>
            </a:r>
            <a:r>
              <a:rPr lang="en-GB" dirty="0" smtClean="0"/>
              <a:t>Separate </a:t>
            </a:r>
            <a:r>
              <a:rPr lang="en-GB" dirty="0"/>
              <a:t>mailing and sample </a:t>
            </a:r>
            <a:r>
              <a:rPr lang="en-GB" dirty="0" smtClean="0"/>
              <a:t>files</a:t>
            </a:r>
            <a:r>
              <a:rPr lang="en-GB" dirty="0"/>
              <a:t/>
            </a:r>
            <a:br>
              <a:rPr lang="en-GB" dirty="0"/>
            </a:br>
            <a:r>
              <a:rPr lang="en-GB" dirty="0"/>
              <a:t/>
            </a:r>
            <a:br>
              <a:rPr lang="en-GB" dirty="0"/>
            </a:br>
            <a:endParaRPr lang="en-GB" dirty="0"/>
          </a:p>
        </p:txBody>
      </p:sp>
      <p:sp>
        <p:nvSpPr>
          <p:cNvPr id="7" name="Content Placeholder 6"/>
          <p:cNvSpPr>
            <a:spLocks noGrp="1"/>
          </p:cNvSpPr>
          <p:nvPr>
            <p:ph idx="1"/>
          </p:nvPr>
        </p:nvSpPr>
        <p:spPr>
          <a:xfrm>
            <a:off x="628650" y="2002913"/>
            <a:ext cx="7886700" cy="4536000"/>
          </a:xfrm>
        </p:spPr>
        <p:txBody>
          <a:bodyPr/>
          <a:lstStyle/>
          <a:p>
            <a:pPr marL="0" indent="0">
              <a:buNone/>
            </a:pPr>
            <a:endParaRPr lang="en-GB" sz="1000" dirty="0" smtClean="0"/>
          </a:p>
          <a:p>
            <a:r>
              <a:rPr lang="en-GB" dirty="0" smtClean="0"/>
              <a:t>At present, this </a:t>
            </a:r>
            <a:r>
              <a:rPr lang="en-GB" dirty="0"/>
              <a:t>is a non-negotiable requirement of the survey’s Section 251 approval.</a:t>
            </a:r>
          </a:p>
          <a:p>
            <a:pPr marL="0" indent="0">
              <a:buNone/>
            </a:pPr>
            <a:endParaRPr lang="en-GB" sz="1000" dirty="0"/>
          </a:p>
          <a:p>
            <a:r>
              <a:rPr lang="en-GB" dirty="0"/>
              <a:t>It must be followed by every trust using a contractor.</a:t>
            </a:r>
          </a:p>
          <a:p>
            <a:pPr marL="0" indent="0">
              <a:buNone/>
            </a:pPr>
            <a:endParaRPr lang="en-GB" sz="1000" dirty="0"/>
          </a:p>
          <a:p>
            <a:r>
              <a:rPr lang="en-GB" dirty="0"/>
              <a:t>Failure to comply will result in this being counted as a breach.</a:t>
            </a:r>
          </a:p>
          <a:p>
            <a:pPr marL="0" indent="0">
              <a:buNone/>
            </a:pPr>
            <a:endParaRPr lang="en-GB" sz="1000" dirty="0"/>
          </a:p>
          <a:p>
            <a:r>
              <a:rPr lang="en-GB" dirty="0"/>
              <a:t>CQC and CAG will be notified of any breaches and follow up action taken as </a:t>
            </a:r>
            <a:r>
              <a:rPr lang="en-GB" dirty="0" smtClean="0"/>
              <a:t>necessary</a:t>
            </a:r>
            <a:r>
              <a:rPr lang="en-GB" dirty="0"/>
              <a:t>.</a:t>
            </a:r>
            <a:endParaRPr lang="en-GB" dirty="0" smtClean="0"/>
          </a:p>
          <a:p>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18</a:t>
            </a:fld>
            <a:endParaRPr lang="en-GB" dirty="0">
              <a:solidFill>
                <a:srgbClr val="4D4639"/>
              </a:solidFill>
            </a:endParaRPr>
          </a:p>
        </p:txBody>
      </p:sp>
    </p:spTree>
    <p:extLst>
      <p:ext uri="{BB962C8B-B14F-4D97-AF65-F5344CB8AC3E}">
        <p14:creationId xmlns:p14="http://schemas.microsoft.com/office/powerpoint/2010/main" val="3857417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818208"/>
            <a:ext cx="7886700" cy="1152000"/>
          </a:xfrm>
        </p:spPr>
        <p:txBody>
          <a:bodyPr>
            <a:normAutofit fontScale="90000"/>
          </a:bodyPr>
          <a:lstStyle/>
          <a:p>
            <a:r>
              <a:rPr lang="en-GB" dirty="0"/>
              <a:t>Data protection and Section 251 requirements: </a:t>
            </a:r>
            <a:r>
              <a:rPr lang="en-GB" dirty="0" smtClean="0"/>
              <a:t>Separate </a:t>
            </a:r>
            <a:r>
              <a:rPr lang="en-GB" dirty="0"/>
              <a:t>mailing and sample </a:t>
            </a:r>
            <a:r>
              <a:rPr lang="en-GB" dirty="0" smtClean="0"/>
              <a:t>files</a:t>
            </a:r>
            <a:r>
              <a:rPr lang="en-GB" dirty="0"/>
              <a:t/>
            </a:r>
            <a:br>
              <a:rPr lang="en-GB" dirty="0"/>
            </a:br>
            <a:endParaRPr lang="en-GB" dirty="0"/>
          </a:p>
        </p:txBody>
      </p:sp>
      <p:sp>
        <p:nvSpPr>
          <p:cNvPr id="7" name="Content Placeholder 6"/>
          <p:cNvSpPr>
            <a:spLocks noGrp="1"/>
          </p:cNvSpPr>
          <p:nvPr>
            <p:ph idx="1"/>
          </p:nvPr>
        </p:nvSpPr>
        <p:spPr>
          <a:xfrm>
            <a:off x="628650" y="2221402"/>
            <a:ext cx="7886700" cy="4536000"/>
          </a:xfrm>
        </p:spPr>
        <p:txBody>
          <a:bodyPr/>
          <a:lstStyle/>
          <a:p>
            <a:pPr marL="0" indent="0">
              <a:buNone/>
            </a:pPr>
            <a:endParaRPr lang="en-GB" sz="1000" dirty="0" smtClean="0"/>
          </a:p>
          <a:p>
            <a:r>
              <a:rPr lang="en-GB" dirty="0" smtClean="0"/>
              <a:t>Mailing </a:t>
            </a:r>
            <a:r>
              <a:rPr lang="en-GB" dirty="0"/>
              <a:t>file contains</a:t>
            </a:r>
            <a:r>
              <a:rPr lang="en-GB" dirty="0" smtClean="0"/>
              <a:t>:</a:t>
            </a:r>
          </a:p>
          <a:p>
            <a:pPr marL="0" indent="0">
              <a:buNone/>
            </a:pPr>
            <a:endParaRPr lang="en-GB" sz="1000" dirty="0" smtClean="0"/>
          </a:p>
          <a:p>
            <a:pPr lvl="1"/>
            <a:r>
              <a:rPr lang="en-GB" sz="2000" dirty="0"/>
              <a:t>Unique identifier (patient record </a:t>
            </a:r>
            <a:r>
              <a:rPr lang="en-GB" sz="2000" dirty="0" smtClean="0"/>
              <a:t>number)</a:t>
            </a:r>
          </a:p>
          <a:p>
            <a:pPr lvl="1"/>
            <a:r>
              <a:rPr lang="en-GB" sz="2000" dirty="0"/>
              <a:t>First name </a:t>
            </a:r>
          </a:p>
          <a:p>
            <a:pPr lvl="1"/>
            <a:r>
              <a:rPr lang="en-GB" sz="2000" dirty="0"/>
              <a:t>Surname </a:t>
            </a:r>
          </a:p>
          <a:p>
            <a:pPr lvl="1"/>
            <a:r>
              <a:rPr lang="en-GB" sz="2000" dirty="0"/>
              <a:t>Address fields</a:t>
            </a:r>
          </a:p>
          <a:p>
            <a:pPr lvl="1"/>
            <a:r>
              <a:rPr lang="en-GB" sz="2000" dirty="0"/>
              <a:t>Full postcode</a:t>
            </a:r>
          </a:p>
          <a:p>
            <a:pPr marL="0" indent="0">
              <a:buNone/>
            </a:pPr>
            <a:endParaRPr lang="en-GB" dirty="0"/>
          </a:p>
          <a:p>
            <a:pPr marL="0" indent="0">
              <a:buNone/>
            </a:pPr>
            <a:endParaRPr lang="en-GB" dirty="0"/>
          </a:p>
          <a:p>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19</a:t>
            </a:fld>
            <a:endParaRPr lang="en-GB" dirty="0">
              <a:solidFill>
                <a:srgbClr val="4D4639"/>
              </a:solidFill>
            </a:endParaRPr>
          </a:p>
        </p:txBody>
      </p:sp>
    </p:spTree>
    <p:extLst>
      <p:ext uri="{BB962C8B-B14F-4D97-AF65-F5344CB8AC3E}">
        <p14:creationId xmlns:p14="http://schemas.microsoft.com/office/powerpoint/2010/main" val="299258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Agenda and timings</a:t>
            </a:r>
            <a:endParaRPr lang="en-GB" dirty="0"/>
          </a:p>
        </p:txBody>
      </p:sp>
      <p:sp>
        <p:nvSpPr>
          <p:cNvPr id="7" name="Content Placeholder 6"/>
          <p:cNvSpPr>
            <a:spLocks noGrp="1"/>
          </p:cNvSpPr>
          <p:nvPr>
            <p:ph idx="1"/>
          </p:nvPr>
        </p:nvSpPr>
        <p:spPr/>
        <p:txBody>
          <a:bodyPr/>
          <a:lstStyle/>
          <a:p>
            <a:pPr marL="0" indent="0">
              <a:buNone/>
            </a:pPr>
            <a:endParaRPr lang="en-GB" sz="1000" dirty="0" smtClean="0"/>
          </a:p>
          <a:p>
            <a:r>
              <a:rPr lang="en-GB" dirty="0" smtClean="0"/>
              <a:t>Survey Development </a:t>
            </a:r>
            <a:r>
              <a:rPr lang="en-GB" dirty="0"/>
              <a:t>[10 min</a:t>
            </a:r>
            <a:r>
              <a:rPr lang="en-GB" dirty="0" smtClean="0"/>
              <a:t>]</a:t>
            </a:r>
            <a:endParaRPr lang="en-GB" dirty="0"/>
          </a:p>
          <a:p>
            <a:r>
              <a:rPr lang="en-GB" dirty="0"/>
              <a:t>Data Protection and Section 251 </a:t>
            </a:r>
            <a:r>
              <a:rPr lang="en-GB" dirty="0" smtClean="0"/>
              <a:t>Requirements       [</a:t>
            </a:r>
            <a:r>
              <a:rPr lang="en-GB" dirty="0"/>
              <a:t>10 min</a:t>
            </a:r>
            <a:r>
              <a:rPr lang="en-GB" dirty="0" smtClean="0"/>
              <a:t>]</a:t>
            </a:r>
            <a:endParaRPr lang="en-GB" dirty="0"/>
          </a:p>
          <a:p>
            <a:r>
              <a:rPr lang="en-GB" dirty="0"/>
              <a:t>Practicalities of </a:t>
            </a:r>
            <a:r>
              <a:rPr lang="en-GB" dirty="0" smtClean="0"/>
              <a:t>Administration </a:t>
            </a:r>
            <a:r>
              <a:rPr lang="en-GB" dirty="0"/>
              <a:t>[15 min</a:t>
            </a:r>
            <a:r>
              <a:rPr lang="en-GB" dirty="0" smtClean="0"/>
              <a:t>]</a:t>
            </a:r>
            <a:endParaRPr lang="en-GB" dirty="0"/>
          </a:p>
          <a:p>
            <a:r>
              <a:rPr lang="en-GB" dirty="0"/>
              <a:t>Potential </a:t>
            </a:r>
            <a:r>
              <a:rPr lang="en-GB" dirty="0" smtClean="0"/>
              <a:t>Errors </a:t>
            </a:r>
            <a:r>
              <a:rPr lang="en-GB" dirty="0"/>
              <a:t>[5min</a:t>
            </a:r>
            <a:r>
              <a:rPr lang="en-GB" dirty="0" smtClean="0"/>
              <a:t>]</a:t>
            </a:r>
            <a:endParaRPr lang="en-GB" dirty="0"/>
          </a:p>
          <a:p>
            <a:r>
              <a:rPr lang="en-GB" dirty="0"/>
              <a:t>Provisional </a:t>
            </a:r>
            <a:r>
              <a:rPr lang="en-GB" dirty="0" smtClean="0"/>
              <a:t>Timetable [5min]</a:t>
            </a:r>
            <a:endParaRPr lang="en-GB" dirty="0"/>
          </a:p>
          <a:p>
            <a:r>
              <a:rPr lang="en-GB" dirty="0"/>
              <a:t>Questions and </a:t>
            </a:r>
            <a:r>
              <a:rPr lang="en-GB" dirty="0" smtClean="0"/>
              <a:t>Answers. </a:t>
            </a:r>
            <a:endParaRPr lang="en-GB" dirty="0"/>
          </a:p>
          <a:p>
            <a:pPr marL="0" indent="0">
              <a:buNone/>
            </a:pPr>
            <a:endParaRPr lang="en-GB" dirty="0" smtClean="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a:t>
            </a:fld>
            <a:endParaRPr lang="en-GB" dirty="0">
              <a:solidFill>
                <a:srgbClr val="4D4639"/>
              </a:solidFill>
            </a:endParaRPr>
          </a:p>
        </p:txBody>
      </p:sp>
    </p:spTree>
    <p:extLst>
      <p:ext uri="{BB962C8B-B14F-4D97-AF65-F5344CB8AC3E}">
        <p14:creationId xmlns:p14="http://schemas.microsoft.com/office/powerpoint/2010/main" val="3104389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727591"/>
            <a:ext cx="7886700" cy="1152000"/>
          </a:xfrm>
        </p:spPr>
        <p:txBody>
          <a:bodyPr>
            <a:normAutofit fontScale="90000"/>
          </a:bodyPr>
          <a:lstStyle/>
          <a:p>
            <a:r>
              <a:rPr lang="en-GB" dirty="0"/>
              <a:t>Data protection and Section 251 requirements: Separate mailing and sample </a:t>
            </a:r>
            <a:r>
              <a:rPr lang="en-GB" dirty="0" smtClean="0"/>
              <a:t>files</a:t>
            </a:r>
            <a:r>
              <a:rPr lang="en-GB" dirty="0"/>
              <a:t/>
            </a:r>
            <a:br>
              <a:rPr lang="en-GB" dirty="0"/>
            </a:br>
            <a:endParaRPr lang="en-GB" dirty="0"/>
          </a:p>
        </p:txBody>
      </p:sp>
      <p:sp>
        <p:nvSpPr>
          <p:cNvPr id="7" name="Content Placeholder 6"/>
          <p:cNvSpPr>
            <a:spLocks noGrp="1"/>
          </p:cNvSpPr>
          <p:nvPr>
            <p:ph idx="1"/>
          </p:nvPr>
        </p:nvSpPr>
        <p:spPr/>
        <p:txBody>
          <a:bodyPr>
            <a:normAutofit fontScale="92500" lnSpcReduction="20000"/>
          </a:bodyPr>
          <a:lstStyle/>
          <a:p>
            <a:endParaRPr lang="en-GB" sz="2000" dirty="0" smtClean="0"/>
          </a:p>
          <a:p>
            <a:r>
              <a:rPr lang="en-GB" sz="2600" dirty="0" smtClean="0"/>
              <a:t>Sample file contains:</a:t>
            </a:r>
          </a:p>
          <a:p>
            <a:pPr lvl="1"/>
            <a:endParaRPr lang="en-GB" sz="1500" dirty="0" smtClean="0"/>
          </a:p>
          <a:p>
            <a:pPr lvl="1"/>
            <a:r>
              <a:rPr lang="en-GB" sz="1500" dirty="0" smtClean="0"/>
              <a:t>Unique </a:t>
            </a:r>
            <a:r>
              <a:rPr lang="en-GB" sz="1500" dirty="0"/>
              <a:t>identifier (patient record number)</a:t>
            </a:r>
          </a:p>
          <a:p>
            <a:pPr lvl="1"/>
            <a:r>
              <a:rPr lang="en-GB" sz="1500" dirty="0">
                <a:solidFill>
                  <a:srgbClr val="4D4639"/>
                </a:solidFill>
              </a:rPr>
              <a:t>Year of birth</a:t>
            </a:r>
          </a:p>
          <a:p>
            <a:pPr lvl="1"/>
            <a:r>
              <a:rPr lang="en-GB" sz="1500" dirty="0"/>
              <a:t>Gender</a:t>
            </a:r>
          </a:p>
          <a:p>
            <a:pPr lvl="1"/>
            <a:r>
              <a:rPr lang="en-GB" sz="1500" dirty="0"/>
              <a:t>Ethnic group</a:t>
            </a:r>
          </a:p>
          <a:p>
            <a:pPr lvl="1"/>
            <a:r>
              <a:rPr lang="en-GB" sz="1500" dirty="0"/>
              <a:t>Date of admission</a:t>
            </a:r>
          </a:p>
          <a:p>
            <a:pPr lvl="1"/>
            <a:r>
              <a:rPr lang="en-GB" sz="1500" dirty="0"/>
              <a:t>Date of discharge</a:t>
            </a:r>
          </a:p>
          <a:p>
            <a:pPr lvl="1"/>
            <a:r>
              <a:rPr lang="en-GB" sz="1500" dirty="0"/>
              <a:t>Length of stay</a:t>
            </a:r>
          </a:p>
          <a:p>
            <a:pPr lvl="1"/>
            <a:r>
              <a:rPr lang="en-GB" sz="1500" dirty="0"/>
              <a:t>Route of admission</a:t>
            </a:r>
          </a:p>
          <a:p>
            <a:pPr lvl="1"/>
            <a:r>
              <a:rPr lang="en-GB" sz="1500" dirty="0"/>
              <a:t>Main specialty (of consultant) code on discharge</a:t>
            </a:r>
          </a:p>
          <a:p>
            <a:pPr lvl="1"/>
            <a:r>
              <a:rPr lang="en-GB" sz="1500" dirty="0"/>
              <a:t>ICD10 Chapter </a:t>
            </a:r>
            <a:r>
              <a:rPr lang="en-GB" sz="1500" dirty="0" smtClean="0"/>
              <a:t>Code</a:t>
            </a:r>
          </a:p>
          <a:p>
            <a:pPr lvl="1"/>
            <a:r>
              <a:rPr lang="en-GB" sz="1500" dirty="0" smtClean="0"/>
              <a:t>NHS </a:t>
            </a:r>
            <a:r>
              <a:rPr lang="en-GB" sz="1500" dirty="0"/>
              <a:t>site code of admission</a:t>
            </a:r>
          </a:p>
          <a:p>
            <a:pPr lvl="1"/>
            <a:r>
              <a:rPr lang="en-GB" sz="1500" dirty="0"/>
              <a:t>NHS site code of discharge</a:t>
            </a:r>
          </a:p>
          <a:p>
            <a:pPr lvl="1"/>
            <a:r>
              <a:rPr lang="en-GB" sz="1500" dirty="0" smtClean="0"/>
              <a:t>CCG</a:t>
            </a:r>
          </a:p>
          <a:p>
            <a:pPr marL="457200" lvl="1" indent="0">
              <a:buNone/>
            </a:pPr>
            <a:endParaRPr lang="en-GB" sz="1000" dirty="0" smtClean="0"/>
          </a:p>
          <a:p>
            <a:r>
              <a:rPr lang="en-GB" sz="2600" dirty="0" smtClean="0"/>
              <a:t>Sent to contractors with AES-256 Encryption.</a:t>
            </a: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20</a:t>
            </a:fld>
            <a:endParaRPr lang="en-GB" dirty="0">
              <a:solidFill>
                <a:srgbClr val="4D4639"/>
              </a:solidFill>
            </a:endParaRPr>
          </a:p>
        </p:txBody>
      </p:sp>
    </p:spTree>
    <p:extLst>
      <p:ext uri="{BB962C8B-B14F-4D97-AF65-F5344CB8AC3E}">
        <p14:creationId xmlns:p14="http://schemas.microsoft.com/office/powerpoint/2010/main" val="2171622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668350"/>
            <a:ext cx="7886700" cy="1152000"/>
          </a:xfrm>
        </p:spPr>
        <p:txBody>
          <a:bodyPr>
            <a:normAutofit fontScale="90000"/>
          </a:bodyPr>
          <a:lstStyle/>
          <a:p>
            <a:r>
              <a:rPr lang="en-GB" dirty="0"/>
              <a:t>Data protection and Section 251 requirements: </a:t>
            </a:r>
            <a:r>
              <a:rPr lang="en-GB" dirty="0" smtClean="0"/>
              <a:t>Sample </a:t>
            </a:r>
            <a:r>
              <a:rPr lang="en-GB" dirty="0"/>
              <a:t>declaration form </a:t>
            </a:r>
            <a:r>
              <a:rPr lang="en-GB" dirty="0" smtClean="0"/>
              <a:t>and submission</a:t>
            </a:r>
            <a:endParaRPr lang="en-GB" dirty="0"/>
          </a:p>
        </p:txBody>
      </p:sp>
      <p:sp>
        <p:nvSpPr>
          <p:cNvPr id="7" name="Content Placeholder 6"/>
          <p:cNvSpPr>
            <a:spLocks noGrp="1"/>
          </p:cNvSpPr>
          <p:nvPr>
            <p:ph idx="1"/>
          </p:nvPr>
        </p:nvSpPr>
        <p:spPr>
          <a:xfrm>
            <a:off x="628650" y="2002913"/>
            <a:ext cx="7886700" cy="4536000"/>
          </a:xfrm>
        </p:spPr>
        <p:txBody>
          <a:bodyPr/>
          <a:lstStyle/>
          <a:p>
            <a:endParaRPr lang="en-GB" sz="1000" dirty="0" smtClean="0"/>
          </a:p>
          <a:p>
            <a:r>
              <a:rPr lang="en-GB" sz="2000" dirty="0"/>
              <a:t>C</a:t>
            </a:r>
            <a:r>
              <a:rPr lang="en-GB" sz="2000" dirty="0" smtClean="0"/>
              <a:t>ompleted </a:t>
            </a:r>
            <a:r>
              <a:rPr lang="en-GB" sz="2000" dirty="0"/>
              <a:t>by the NHS </a:t>
            </a:r>
            <a:r>
              <a:rPr lang="en-GB" sz="2000" dirty="0" smtClean="0"/>
              <a:t>trust.</a:t>
            </a:r>
          </a:p>
          <a:p>
            <a:pPr marL="0" indent="0">
              <a:buNone/>
            </a:pPr>
            <a:endParaRPr lang="en-GB" sz="1000" dirty="0" smtClean="0"/>
          </a:p>
          <a:p>
            <a:r>
              <a:rPr lang="en-GB" sz="2000" dirty="0" smtClean="0"/>
              <a:t>Form signed off </a:t>
            </a:r>
            <a:r>
              <a:rPr lang="en-GB" sz="2000" dirty="0"/>
              <a:t>by the person preparing the sample </a:t>
            </a:r>
            <a:r>
              <a:rPr lang="en-GB" sz="2000" dirty="0" smtClean="0"/>
              <a:t>file AND </a:t>
            </a:r>
            <a:r>
              <a:rPr lang="en-GB" sz="2000" dirty="0"/>
              <a:t>by the Caldicott Guardian</a:t>
            </a:r>
            <a:r>
              <a:rPr lang="en-GB" sz="2000" dirty="0" smtClean="0"/>
              <a:t>.</a:t>
            </a:r>
          </a:p>
          <a:p>
            <a:pPr marL="0" indent="0">
              <a:buNone/>
            </a:pPr>
            <a:endParaRPr lang="en-GB" sz="1000" dirty="0"/>
          </a:p>
          <a:p>
            <a:r>
              <a:rPr lang="en-GB" sz="2000" dirty="0" smtClean="0"/>
              <a:t>Submit </a:t>
            </a:r>
            <a:r>
              <a:rPr lang="en-GB" sz="2000" dirty="0"/>
              <a:t>to your survey </a:t>
            </a:r>
            <a:r>
              <a:rPr lang="en-GB" sz="2000" dirty="0" smtClean="0"/>
              <a:t>contractor, or </a:t>
            </a:r>
            <a:r>
              <a:rPr lang="en-GB" sz="2000" dirty="0"/>
              <a:t>Co-ordination Centre </a:t>
            </a:r>
            <a:r>
              <a:rPr lang="en-GB" sz="2000" dirty="0" smtClean="0"/>
              <a:t>if an in-house trust or completing the digital declaration form, BEFORE </a:t>
            </a:r>
            <a:r>
              <a:rPr lang="en-GB" sz="2000" dirty="0"/>
              <a:t>the sample file is sent</a:t>
            </a:r>
            <a:r>
              <a:rPr lang="en-GB" sz="2000" dirty="0" smtClean="0"/>
              <a:t>.</a:t>
            </a:r>
          </a:p>
          <a:p>
            <a:pPr marL="0" indent="0">
              <a:buNone/>
            </a:pPr>
            <a:endParaRPr lang="en-GB" sz="1000" dirty="0"/>
          </a:p>
          <a:p>
            <a:r>
              <a:rPr lang="en-GB" sz="2000" dirty="0"/>
              <a:t>The survey contractor or Co-ordination Centre must confirm receipt of the form and give permission for the sample file to be sent.</a:t>
            </a:r>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21</a:t>
            </a:fld>
            <a:endParaRPr lang="en-GB" dirty="0">
              <a:solidFill>
                <a:srgbClr val="4D4639"/>
              </a:solidFill>
            </a:endParaRPr>
          </a:p>
        </p:txBody>
      </p:sp>
    </p:spTree>
    <p:extLst>
      <p:ext uri="{BB962C8B-B14F-4D97-AF65-F5344CB8AC3E}">
        <p14:creationId xmlns:p14="http://schemas.microsoft.com/office/powerpoint/2010/main" val="3555134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protection and Section 251 </a:t>
            </a:r>
            <a:r>
              <a:rPr lang="en-GB" dirty="0" smtClean="0"/>
              <a:t>requirements: Dissent posters</a:t>
            </a:r>
            <a:endParaRPr lang="en-GB" dirty="0"/>
          </a:p>
        </p:txBody>
      </p:sp>
      <p:sp>
        <p:nvSpPr>
          <p:cNvPr id="3" name="Content Placeholder 2"/>
          <p:cNvSpPr>
            <a:spLocks noGrp="1"/>
          </p:cNvSpPr>
          <p:nvPr>
            <p:ph idx="1"/>
          </p:nvPr>
        </p:nvSpPr>
        <p:spPr/>
        <p:txBody>
          <a:bodyPr/>
          <a:lstStyle/>
          <a:p>
            <a:pPr marL="0" indent="0">
              <a:buNone/>
            </a:pPr>
            <a:endParaRPr lang="en-GB" sz="1000" dirty="0" smtClean="0"/>
          </a:p>
          <a:p>
            <a:r>
              <a:rPr lang="en-GB" dirty="0" smtClean="0"/>
              <a:t>Poster gives potential participants the opportunity to opt out of the survey.</a:t>
            </a:r>
          </a:p>
          <a:p>
            <a:pPr marL="0" indent="0">
              <a:buNone/>
            </a:pPr>
            <a:endParaRPr lang="en-GB" sz="1000" dirty="0" smtClean="0"/>
          </a:p>
          <a:p>
            <a:r>
              <a:rPr lang="en-GB" dirty="0" smtClean="0"/>
              <a:t>Posters must be on display during the sampling month(s) to comply with Section 251 requirements.</a:t>
            </a:r>
          </a:p>
          <a:p>
            <a:pPr marL="0" indent="0">
              <a:buNone/>
            </a:pPr>
            <a:endParaRPr lang="en-GB" sz="1000" dirty="0" smtClean="0"/>
          </a:p>
          <a:p>
            <a:r>
              <a:rPr lang="en-GB" dirty="0" smtClean="0"/>
              <a:t>Smaller trusts may need to display posters earlier than larger trusts due to a lower number of admissions during the nominated sampling month. </a:t>
            </a:r>
          </a:p>
          <a:p>
            <a:pPr marL="0" indent="0">
              <a:buNone/>
            </a:pPr>
            <a:endParaRPr lang="en-GB" sz="1000" dirty="0" smtClean="0"/>
          </a:p>
          <a:p>
            <a:r>
              <a:rPr lang="en-GB" dirty="0"/>
              <a:t>D</a:t>
            </a:r>
            <a:r>
              <a:rPr lang="en-GB" dirty="0" smtClean="0"/>
              <a:t>issent poster is located </a:t>
            </a:r>
            <a:r>
              <a:rPr lang="en-GB" dirty="0"/>
              <a:t>here: </a:t>
            </a:r>
            <a:r>
              <a:rPr lang="en-GB" dirty="0" smtClean="0">
                <a:hlinkClick r:id="rId3"/>
              </a:rPr>
              <a:t>www.nhssurveys.org/survey/1718</a:t>
            </a: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22</a:t>
            </a:fld>
            <a:endParaRPr lang="en-GB" dirty="0">
              <a:solidFill>
                <a:srgbClr val="4D4639"/>
              </a:solidFill>
            </a:endParaRPr>
          </a:p>
        </p:txBody>
      </p:sp>
    </p:spTree>
    <p:extLst>
      <p:ext uri="{BB962C8B-B14F-4D97-AF65-F5344CB8AC3E}">
        <p14:creationId xmlns:p14="http://schemas.microsoft.com/office/powerpoint/2010/main" val="3829014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Data protection and Section 251 </a:t>
            </a:r>
            <a:r>
              <a:rPr lang="en-GB" dirty="0" smtClean="0"/>
              <a:t>requirements: Recording dissent and removing patients</a:t>
            </a:r>
            <a:endParaRPr lang="en-GB" dirty="0"/>
          </a:p>
        </p:txBody>
      </p:sp>
      <p:sp>
        <p:nvSpPr>
          <p:cNvPr id="3" name="Content Placeholder 2"/>
          <p:cNvSpPr>
            <a:spLocks noGrp="1"/>
          </p:cNvSpPr>
          <p:nvPr>
            <p:ph idx="1"/>
          </p:nvPr>
        </p:nvSpPr>
        <p:spPr>
          <a:xfrm>
            <a:off x="628650" y="1517126"/>
            <a:ext cx="7886700" cy="4536000"/>
          </a:xfrm>
        </p:spPr>
        <p:txBody>
          <a:bodyPr/>
          <a:lstStyle/>
          <a:p>
            <a:endParaRPr lang="en-GB" sz="1000" dirty="0" smtClean="0"/>
          </a:p>
          <a:p>
            <a:r>
              <a:rPr lang="en-GB" dirty="0" smtClean="0"/>
              <a:t>Any </a:t>
            </a:r>
            <a:r>
              <a:rPr lang="en-GB" dirty="0"/>
              <a:t>patient known to have requested their details are not used for any purpose other than their clinical </a:t>
            </a:r>
            <a:r>
              <a:rPr lang="en-GB" dirty="0" smtClean="0"/>
              <a:t>care, </a:t>
            </a:r>
            <a:r>
              <a:rPr lang="en-GB" dirty="0"/>
              <a:t>including requests made following sight of a</a:t>
            </a:r>
            <a:r>
              <a:rPr lang="en-GB" dirty="0" smtClean="0"/>
              <a:t> dissent poster, must </a:t>
            </a:r>
            <a:r>
              <a:rPr lang="en-GB" b="1" dirty="0" smtClean="0"/>
              <a:t>not</a:t>
            </a:r>
            <a:r>
              <a:rPr lang="en-GB" dirty="0" smtClean="0"/>
              <a:t> be included in the sample.</a:t>
            </a:r>
          </a:p>
          <a:p>
            <a:pPr marL="0" indent="0">
              <a:buNone/>
            </a:pPr>
            <a:endParaRPr lang="en-GB" sz="1000" dirty="0"/>
          </a:p>
          <a:p>
            <a:r>
              <a:rPr lang="en-GB" dirty="0" smtClean="0"/>
              <a:t>Contractors and in-house trusts are obliged to follow strict guidelines in the event a participant wishes to opt out of the survey.</a:t>
            </a:r>
          </a:p>
          <a:p>
            <a:pPr marL="0" indent="0">
              <a:buNone/>
            </a:pPr>
            <a:endParaRPr lang="en-GB" sz="1000" dirty="0" smtClean="0"/>
          </a:p>
          <a:p>
            <a:r>
              <a:rPr lang="en-GB" dirty="0" smtClean="0"/>
              <a:t>Further information can be found in the relevant instruction manuals on the NHS Surveys website</a:t>
            </a:r>
            <a:r>
              <a:rPr lang="en-GB" dirty="0"/>
              <a:t>: </a:t>
            </a:r>
            <a:r>
              <a:rPr lang="en-GB" dirty="0" smtClean="0">
                <a:hlinkClick r:id="rId3"/>
              </a:rPr>
              <a:t>www.nhssurveys.org</a:t>
            </a:r>
            <a:r>
              <a:rPr lang="en-GB" dirty="0" smtClean="0"/>
              <a:t>  </a:t>
            </a:r>
            <a:endParaRPr lang="en-GB" dirty="0"/>
          </a:p>
          <a:p>
            <a:pPr marL="0" indent="0">
              <a:buNone/>
            </a:pP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23</a:t>
            </a:fld>
            <a:endParaRPr lang="en-GB" dirty="0">
              <a:solidFill>
                <a:srgbClr val="4D4639"/>
              </a:solidFill>
            </a:endParaRPr>
          </a:p>
        </p:txBody>
      </p:sp>
    </p:spTree>
    <p:extLst>
      <p:ext uri="{BB962C8B-B14F-4D97-AF65-F5344CB8AC3E}">
        <p14:creationId xmlns:p14="http://schemas.microsoft.com/office/powerpoint/2010/main" val="1358800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 Slid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dirty="0" smtClean="0">
                <a:solidFill>
                  <a:prstClr val="white"/>
                </a:solidFill>
              </a:rPr>
              <a:t>Picker Institute Europe</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66B4F769-270F-4AEF-A4B4-E755A10C134C}" type="slidenum">
              <a:rPr lang="en-GB" smtClean="0">
                <a:solidFill>
                  <a:prstClr val="white"/>
                </a:solidFill>
              </a:rPr>
              <a:pPr/>
              <a:t>24</a:t>
            </a:fld>
            <a:endParaRPr lang="en-GB" dirty="0">
              <a:solidFill>
                <a:prstClr val="white"/>
              </a:solidFill>
            </a:endParaRPr>
          </a:p>
        </p:txBody>
      </p:sp>
      <p:sp>
        <p:nvSpPr>
          <p:cNvPr id="5" name="Title 4"/>
          <p:cNvSpPr>
            <a:spLocks noGrp="1"/>
          </p:cNvSpPr>
          <p:nvPr>
            <p:ph type="title"/>
          </p:nvPr>
        </p:nvSpPr>
        <p:spPr>
          <a:xfrm>
            <a:off x="628650" y="2921852"/>
            <a:ext cx="6532004" cy="1152000"/>
          </a:xfrm>
        </p:spPr>
        <p:txBody>
          <a:bodyPr/>
          <a:lstStyle/>
          <a:p>
            <a:r>
              <a:rPr lang="en-GB" dirty="0" smtClean="0">
                <a:solidFill>
                  <a:schemeClr val="bg1"/>
                </a:solidFill>
              </a:rPr>
              <a:t>Practicalities of </a:t>
            </a:r>
            <a:r>
              <a:rPr lang="en-GB" dirty="0">
                <a:solidFill>
                  <a:schemeClr val="bg1"/>
                </a:solidFill>
              </a:rPr>
              <a:t>A</a:t>
            </a:r>
            <a:r>
              <a:rPr lang="en-GB" dirty="0" smtClean="0">
                <a:solidFill>
                  <a:schemeClr val="bg1"/>
                </a:solidFill>
              </a:rPr>
              <a:t>dministration </a:t>
            </a:r>
            <a:endParaRPr lang="en-GB" dirty="0">
              <a:solidFill>
                <a:schemeClr val="bg1"/>
              </a:solidFill>
            </a:endParaRPr>
          </a:p>
        </p:txBody>
      </p:sp>
    </p:spTree>
    <p:extLst>
      <p:ext uri="{BB962C8B-B14F-4D97-AF65-F5344CB8AC3E}">
        <p14:creationId xmlns:p14="http://schemas.microsoft.com/office/powerpoint/2010/main" val="1766729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Administration of the </a:t>
            </a:r>
            <a:r>
              <a:rPr lang="en-GB" dirty="0" smtClean="0"/>
              <a:t>survey </a:t>
            </a:r>
            <a:endParaRPr lang="en-GB" dirty="0"/>
          </a:p>
        </p:txBody>
      </p:sp>
      <p:sp>
        <p:nvSpPr>
          <p:cNvPr id="7" name="Content Placeholder 6"/>
          <p:cNvSpPr>
            <a:spLocks noGrp="1"/>
          </p:cNvSpPr>
          <p:nvPr>
            <p:ph idx="1"/>
          </p:nvPr>
        </p:nvSpPr>
        <p:spPr>
          <a:xfrm>
            <a:off x="628650" y="1353982"/>
            <a:ext cx="7886700" cy="4536000"/>
          </a:xfrm>
        </p:spPr>
        <p:txBody>
          <a:bodyPr/>
          <a:lstStyle/>
          <a:p>
            <a:r>
              <a:rPr lang="en-GB" dirty="0"/>
              <a:t>Approved contractors and conducting surveys </a:t>
            </a:r>
            <a:r>
              <a:rPr lang="en-GB" dirty="0" smtClean="0"/>
              <a:t>in-house</a:t>
            </a:r>
          </a:p>
          <a:p>
            <a:pPr marL="0" indent="0">
              <a:buNone/>
            </a:pPr>
            <a:endParaRPr lang="en-GB" sz="800" dirty="0"/>
          </a:p>
          <a:p>
            <a:r>
              <a:rPr lang="en-GB" dirty="0"/>
              <a:t>Survey </a:t>
            </a:r>
            <a:r>
              <a:rPr lang="en-GB" dirty="0" smtClean="0"/>
              <a:t>instructions</a:t>
            </a:r>
          </a:p>
          <a:p>
            <a:pPr marL="0" indent="0">
              <a:buNone/>
            </a:pPr>
            <a:endParaRPr lang="en-GB" sz="800" dirty="0"/>
          </a:p>
          <a:p>
            <a:r>
              <a:rPr lang="en-GB" dirty="0"/>
              <a:t>Fieldwork time </a:t>
            </a:r>
            <a:r>
              <a:rPr lang="en-GB" dirty="0" smtClean="0"/>
              <a:t>keeping</a:t>
            </a:r>
          </a:p>
          <a:p>
            <a:pPr marL="0" indent="0">
              <a:buNone/>
            </a:pPr>
            <a:endParaRPr lang="en-GB" sz="800" dirty="0"/>
          </a:p>
          <a:p>
            <a:r>
              <a:rPr lang="en-GB" dirty="0"/>
              <a:t>Updating the Co-ordination </a:t>
            </a:r>
            <a:r>
              <a:rPr lang="en-GB" dirty="0" smtClean="0"/>
              <a:t>Centre</a:t>
            </a:r>
          </a:p>
          <a:p>
            <a:pPr marL="0" indent="0">
              <a:buNone/>
            </a:pPr>
            <a:endParaRPr lang="en-GB" sz="800" dirty="0"/>
          </a:p>
          <a:p>
            <a:r>
              <a:rPr lang="en-GB" dirty="0"/>
              <a:t>DBS </a:t>
            </a:r>
            <a:r>
              <a:rPr lang="en-GB" dirty="0" smtClean="0"/>
              <a:t>checks</a:t>
            </a:r>
          </a:p>
          <a:p>
            <a:pPr marL="0" indent="0">
              <a:buNone/>
            </a:pPr>
            <a:endParaRPr lang="en-GB" sz="800" dirty="0"/>
          </a:p>
          <a:p>
            <a:r>
              <a:rPr lang="en-GB" dirty="0" err="1"/>
              <a:t>Freetext</a:t>
            </a:r>
            <a:r>
              <a:rPr lang="en-GB" dirty="0"/>
              <a:t> </a:t>
            </a:r>
            <a:r>
              <a:rPr lang="en-GB" dirty="0" smtClean="0"/>
              <a:t>comments</a:t>
            </a:r>
          </a:p>
          <a:p>
            <a:pPr marL="0" indent="0">
              <a:buNone/>
            </a:pPr>
            <a:endParaRPr lang="en-GB" sz="800" dirty="0" smtClean="0"/>
          </a:p>
          <a:p>
            <a:r>
              <a:rPr lang="en-GB" dirty="0"/>
              <a:t>Survey publicity</a:t>
            </a:r>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25</a:t>
            </a:fld>
            <a:endParaRPr lang="en-GB" dirty="0">
              <a:solidFill>
                <a:srgbClr val="4D4639"/>
              </a:solidFill>
            </a:endParaRPr>
          </a:p>
        </p:txBody>
      </p:sp>
    </p:spTree>
    <p:extLst>
      <p:ext uri="{BB962C8B-B14F-4D97-AF65-F5344CB8AC3E}">
        <p14:creationId xmlns:p14="http://schemas.microsoft.com/office/powerpoint/2010/main" val="2488344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771755"/>
            <a:ext cx="7886700" cy="1152000"/>
          </a:xfrm>
        </p:spPr>
        <p:txBody>
          <a:bodyPr>
            <a:normAutofit fontScale="90000"/>
          </a:bodyPr>
          <a:lstStyle/>
          <a:p>
            <a:r>
              <a:rPr lang="en-GB" dirty="0"/>
              <a:t>Administration of the survey: Approved contractors and conducting surveys in-house</a:t>
            </a:r>
            <a:br>
              <a:rPr lang="en-GB" dirty="0"/>
            </a:br>
            <a:endParaRPr lang="en-GB" dirty="0"/>
          </a:p>
        </p:txBody>
      </p:sp>
      <p:sp>
        <p:nvSpPr>
          <p:cNvPr id="7" name="Content Placeholder 6"/>
          <p:cNvSpPr>
            <a:spLocks noGrp="1"/>
          </p:cNvSpPr>
          <p:nvPr>
            <p:ph idx="1"/>
          </p:nvPr>
        </p:nvSpPr>
        <p:spPr>
          <a:xfrm>
            <a:off x="628650" y="2095386"/>
            <a:ext cx="7886700" cy="4536000"/>
          </a:xfrm>
        </p:spPr>
        <p:txBody>
          <a:bodyPr/>
          <a:lstStyle/>
          <a:p>
            <a:r>
              <a:rPr lang="en-GB" dirty="0" smtClean="0"/>
              <a:t>Trusts may conduct the survey in-house or use an approved contractor.</a:t>
            </a:r>
          </a:p>
          <a:p>
            <a:pPr marL="0" indent="0">
              <a:buNone/>
            </a:pPr>
            <a:endParaRPr lang="en-GB" sz="1000" dirty="0" smtClean="0"/>
          </a:p>
          <a:p>
            <a:r>
              <a:rPr lang="en-GB" dirty="0" smtClean="0"/>
              <a:t>A list of approved contractors is located on the NHS Surveys website: </a:t>
            </a:r>
            <a:r>
              <a:rPr lang="en-GB" dirty="0" smtClean="0">
                <a:hlinkClick r:id="rId3"/>
              </a:rPr>
              <a:t>www.nhssurveys.org</a:t>
            </a:r>
            <a:endParaRPr lang="en-GB" dirty="0" smtClean="0"/>
          </a:p>
          <a:p>
            <a:pPr marL="0" indent="0">
              <a:buNone/>
            </a:pPr>
            <a:endParaRPr lang="en-GB" sz="1000" dirty="0" smtClean="0"/>
          </a:p>
          <a:p>
            <a:r>
              <a:rPr lang="en-GB" dirty="0" smtClean="0"/>
              <a:t>Trusts must notify the Co-ordination Centre of who is carrying out the survey (in-house or contractor) by the </a:t>
            </a:r>
            <a:r>
              <a:rPr lang="en-GB" b="1" dirty="0" smtClean="0"/>
              <a:t>3</a:t>
            </a:r>
            <a:r>
              <a:rPr lang="en-GB" b="1" baseline="30000" dirty="0" smtClean="0"/>
              <a:t>rd</a:t>
            </a:r>
            <a:r>
              <a:rPr lang="en-GB" b="1" dirty="0" smtClean="0"/>
              <a:t> August 2016</a:t>
            </a:r>
            <a:r>
              <a:rPr lang="en-GB" dirty="0" smtClean="0"/>
              <a:t>.</a:t>
            </a:r>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26</a:t>
            </a:fld>
            <a:endParaRPr lang="en-GB" dirty="0">
              <a:solidFill>
                <a:srgbClr val="4D4639"/>
              </a:solidFill>
            </a:endParaRPr>
          </a:p>
        </p:txBody>
      </p:sp>
    </p:spTree>
    <p:extLst>
      <p:ext uri="{BB962C8B-B14F-4D97-AF65-F5344CB8AC3E}">
        <p14:creationId xmlns:p14="http://schemas.microsoft.com/office/powerpoint/2010/main" val="669239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a:t>Administration of the survey: Survey instructions</a:t>
            </a:r>
            <a:br>
              <a:rPr lang="en-GB" dirty="0"/>
            </a:br>
            <a:endParaRPr lang="en-GB" dirty="0"/>
          </a:p>
        </p:txBody>
      </p:sp>
      <p:sp>
        <p:nvSpPr>
          <p:cNvPr id="7" name="Content Placeholder 6"/>
          <p:cNvSpPr>
            <a:spLocks noGrp="1"/>
          </p:cNvSpPr>
          <p:nvPr>
            <p:ph idx="1"/>
          </p:nvPr>
        </p:nvSpPr>
        <p:spPr/>
        <p:txBody>
          <a:bodyPr/>
          <a:lstStyle/>
          <a:p>
            <a:r>
              <a:rPr lang="en-GB" dirty="0" smtClean="0"/>
              <a:t>Comprehensive instruction manuals for the survey are available on the NHS Surveys website: </a:t>
            </a:r>
            <a:r>
              <a:rPr lang="en-GB" dirty="0">
                <a:hlinkClick r:id="rId3"/>
              </a:rPr>
              <a:t>www.nhssurveys.org</a:t>
            </a:r>
            <a:endParaRPr lang="en-GB" dirty="0"/>
          </a:p>
          <a:p>
            <a:pPr marL="0" indent="0">
              <a:buNone/>
            </a:pPr>
            <a:endParaRPr lang="en-GB" sz="1000" dirty="0" smtClean="0"/>
          </a:p>
          <a:p>
            <a:r>
              <a:rPr lang="en-GB" dirty="0"/>
              <a:t>C</a:t>
            </a:r>
            <a:r>
              <a:rPr lang="en-GB" dirty="0" smtClean="0"/>
              <a:t>heck the website regularly for the most up-to-date instruction manuals.</a:t>
            </a:r>
          </a:p>
          <a:p>
            <a:pPr marL="0" indent="0">
              <a:buNone/>
            </a:pPr>
            <a:endParaRPr lang="en-GB" sz="1000" dirty="0" smtClean="0"/>
          </a:p>
          <a:p>
            <a:r>
              <a:rPr lang="en-GB" dirty="0" smtClean="0"/>
              <a:t>Any major amendments to the survey will be communicated to trusts. </a:t>
            </a:r>
          </a:p>
          <a:p>
            <a:pPr marL="0" indent="0">
              <a:buNone/>
            </a:pPr>
            <a:endParaRPr lang="en-GB" sz="10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27</a:t>
            </a:fld>
            <a:endParaRPr lang="en-GB" dirty="0">
              <a:solidFill>
                <a:srgbClr val="4D4639"/>
              </a:solidFill>
            </a:endParaRPr>
          </a:p>
        </p:txBody>
      </p:sp>
    </p:spTree>
    <p:extLst>
      <p:ext uri="{BB962C8B-B14F-4D97-AF65-F5344CB8AC3E}">
        <p14:creationId xmlns:p14="http://schemas.microsoft.com/office/powerpoint/2010/main" val="3445356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sz="3100" dirty="0"/>
              <a:t>Administration of the survey: Survey </a:t>
            </a:r>
            <a:r>
              <a:rPr lang="en-GB" sz="3100" dirty="0" smtClean="0"/>
              <a:t>instructions - </a:t>
            </a:r>
            <a:r>
              <a:rPr lang="en-GB" sz="3100" dirty="0"/>
              <a:t>Adherence to survey instructions</a:t>
            </a:r>
            <a:r>
              <a:rPr lang="en-GB" dirty="0"/>
              <a:t/>
            </a:r>
            <a:br>
              <a:rPr lang="en-GB" dirty="0"/>
            </a:br>
            <a:endParaRPr lang="en-GB" dirty="0"/>
          </a:p>
        </p:txBody>
      </p:sp>
      <p:sp>
        <p:nvSpPr>
          <p:cNvPr id="7" name="Content Placeholder 6"/>
          <p:cNvSpPr>
            <a:spLocks noGrp="1"/>
          </p:cNvSpPr>
          <p:nvPr>
            <p:ph idx="1"/>
          </p:nvPr>
        </p:nvSpPr>
        <p:spPr>
          <a:xfrm>
            <a:off x="628650" y="1059113"/>
            <a:ext cx="7886700" cy="4536000"/>
          </a:xfrm>
        </p:spPr>
        <p:txBody>
          <a:bodyPr/>
          <a:lstStyle/>
          <a:p>
            <a:pPr marL="0" indent="0">
              <a:buNone/>
            </a:pPr>
            <a:endParaRPr lang="en-GB" sz="1000" dirty="0" smtClean="0"/>
          </a:p>
          <a:p>
            <a:pPr lvl="0"/>
            <a:r>
              <a:rPr lang="en-GB" dirty="0" smtClean="0">
                <a:solidFill>
                  <a:srgbClr val="4D4639"/>
                </a:solidFill>
              </a:rPr>
              <a:t>Instruction manuals set out procedures dictated by Section 251 and Research Ethics approval:</a:t>
            </a:r>
          </a:p>
          <a:p>
            <a:pPr lvl="1"/>
            <a:r>
              <a:rPr lang="en-GB" sz="2000" dirty="0" smtClean="0">
                <a:solidFill>
                  <a:srgbClr val="4D4639"/>
                </a:solidFill>
              </a:rPr>
              <a:t>Section 251 = A </a:t>
            </a:r>
            <a:r>
              <a:rPr lang="en-GB" sz="2000" dirty="0">
                <a:solidFill>
                  <a:srgbClr val="4D4639"/>
                </a:solidFill>
              </a:rPr>
              <a:t>legal basis for trusts using a contractor to provide names and addresses to </a:t>
            </a:r>
            <a:r>
              <a:rPr lang="en-GB" sz="2000" dirty="0" smtClean="0">
                <a:solidFill>
                  <a:srgbClr val="4D4639"/>
                </a:solidFill>
              </a:rPr>
              <a:t>them.</a:t>
            </a:r>
          </a:p>
          <a:p>
            <a:pPr marL="457200" lvl="1" indent="0">
              <a:buNone/>
            </a:pPr>
            <a:endParaRPr lang="en-GB" sz="1000" dirty="0" smtClean="0">
              <a:solidFill>
                <a:srgbClr val="4D4639"/>
              </a:solidFill>
            </a:endParaRPr>
          </a:p>
          <a:p>
            <a:pPr lvl="1"/>
            <a:r>
              <a:rPr lang="en-GB" sz="2000" dirty="0">
                <a:solidFill>
                  <a:srgbClr val="4D4639"/>
                </a:solidFill>
              </a:rPr>
              <a:t>It is not permitted to offer financial inducements or lottery prizes to respondents</a:t>
            </a:r>
            <a:r>
              <a:rPr lang="en-GB" sz="2000" dirty="0" smtClean="0">
                <a:solidFill>
                  <a:srgbClr val="4D4639"/>
                </a:solidFill>
              </a:rPr>
              <a:t>.</a:t>
            </a:r>
          </a:p>
          <a:p>
            <a:pPr marL="457200" lvl="1" indent="0">
              <a:buNone/>
            </a:pPr>
            <a:endParaRPr lang="en-GB" sz="1000" dirty="0" smtClean="0">
              <a:solidFill>
                <a:srgbClr val="4D4639"/>
              </a:solidFill>
            </a:endParaRPr>
          </a:p>
          <a:p>
            <a:pPr lvl="1"/>
            <a:r>
              <a:rPr lang="en-GB" sz="2000" dirty="0" smtClean="0">
                <a:solidFill>
                  <a:srgbClr val="4D4639"/>
                </a:solidFill>
              </a:rPr>
              <a:t>It is not permitted to </a:t>
            </a:r>
            <a:r>
              <a:rPr lang="en-GB" sz="2000" dirty="0">
                <a:solidFill>
                  <a:srgbClr val="4D4639"/>
                </a:solidFill>
              </a:rPr>
              <a:t>translate the questionnaire into other languages. </a:t>
            </a:r>
          </a:p>
          <a:p>
            <a:pPr marL="457200" lvl="1" indent="0">
              <a:buNone/>
            </a:pPr>
            <a:endParaRPr lang="en-GB" sz="1000" dirty="0">
              <a:solidFill>
                <a:srgbClr val="4D4639"/>
              </a:solidFill>
            </a:endParaRPr>
          </a:p>
          <a:p>
            <a:pPr lvl="0"/>
            <a:r>
              <a:rPr lang="en-GB" dirty="0">
                <a:solidFill>
                  <a:srgbClr val="4D4639"/>
                </a:solidFill>
              </a:rPr>
              <a:t>A</a:t>
            </a:r>
            <a:r>
              <a:rPr lang="en-GB" dirty="0" smtClean="0">
                <a:solidFill>
                  <a:srgbClr val="4D4639"/>
                </a:solidFill>
              </a:rPr>
              <a:t>djustments </a:t>
            </a:r>
            <a:r>
              <a:rPr lang="en-GB" dirty="0">
                <a:solidFill>
                  <a:srgbClr val="4D4639"/>
                </a:solidFill>
              </a:rPr>
              <a:t>to the method or materials set out in the survey instruction </a:t>
            </a:r>
            <a:r>
              <a:rPr lang="en-GB" dirty="0" smtClean="0">
                <a:solidFill>
                  <a:srgbClr val="4D4639"/>
                </a:solidFill>
              </a:rPr>
              <a:t>manual: </a:t>
            </a:r>
          </a:p>
          <a:p>
            <a:pPr lvl="1"/>
            <a:r>
              <a:rPr lang="en-GB" sz="2000" dirty="0" smtClean="0">
                <a:solidFill>
                  <a:srgbClr val="4D4639"/>
                </a:solidFill>
              </a:rPr>
              <a:t>Seek </a:t>
            </a:r>
            <a:r>
              <a:rPr lang="en-GB" sz="2000" dirty="0">
                <a:solidFill>
                  <a:srgbClr val="4D4639"/>
                </a:solidFill>
              </a:rPr>
              <a:t>local research ethics </a:t>
            </a:r>
            <a:r>
              <a:rPr lang="en-GB" sz="2000" dirty="0" smtClean="0">
                <a:solidFill>
                  <a:srgbClr val="4D4639"/>
                </a:solidFill>
              </a:rPr>
              <a:t>approval </a:t>
            </a:r>
            <a:r>
              <a:rPr lang="en-GB" sz="2000" b="1" dirty="0" smtClean="0">
                <a:solidFill>
                  <a:srgbClr val="4D4639"/>
                </a:solidFill>
              </a:rPr>
              <a:t>and</a:t>
            </a:r>
            <a:r>
              <a:rPr lang="en-GB" sz="2000" dirty="0">
                <a:solidFill>
                  <a:srgbClr val="4D4639"/>
                </a:solidFill>
              </a:rPr>
              <a:t> c</a:t>
            </a:r>
            <a:r>
              <a:rPr lang="en-GB" sz="2000" dirty="0" smtClean="0">
                <a:solidFill>
                  <a:srgbClr val="4D4639"/>
                </a:solidFill>
              </a:rPr>
              <a:t>heck </a:t>
            </a:r>
            <a:r>
              <a:rPr lang="en-GB" sz="2000" dirty="0">
                <a:solidFill>
                  <a:srgbClr val="4D4639"/>
                </a:solidFill>
              </a:rPr>
              <a:t>with </a:t>
            </a:r>
            <a:r>
              <a:rPr lang="en-GB" sz="2000" dirty="0" smtClean="0">
                <a:solidFill>
                  <a:srgbClr val="4D4639"/>
                </a:solidFill>
              </a:rPr>
              <a:t>the   Co-ordination Centre the </a:t>
            </a:r>
            <a:r>
              <a:rPr lang="en-GB" sz="2000" dirty="0">
                <a:solidFill>
                  <a:srgbClr val="4D4639"/>
                </a:solidFill>
              </a:rPr>
              <a:t>proposed </a:t>
            </a:r>
            <a:r>
              <a:rPr lang="en-GB" sz="2000" dirty="0" smtClean="0">
                <a:solidFill>
                  <a:srgbClr val="4D4639"/>
                </a:solidFill>
              </a:rPr>
              <a:t>alteration(s) </a:t>
            </a:r>
            <a:r>
              <a:rPr lang="en-GB" sz="2000" dirty="0">
                <a:solidFill>
                  <a:srgbClr val="4D4639"/>
                </a:solidFill>
              </a:rPr>
              <a:t>would not compromise comparability. </a:t>
            </a:r>
          </a:p>
          <a:p>
            <a:pPr marL="0" indent="0">
              <a:buNone/>
            </a:pPr>
            <a:endParaRPr lang="en-GB" sz="2000"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28</a:t>
            </a:fld>
            <a:endParaRPr lang="en-GB" dirty="0">
              <a:solidFill>
                <a:srgbClr val="4D4639"/>
              </a:solidFill>
            </a:endParaRPr>
          </a:p>
        </p:txBody>
      </p:sp>
    </p:spTree>
    <p:extLst>
      <p:ext uri="{BB962C8B-B14F-4D97-AF65-F5344CB8AC3E}">
        <p14:creationId xmlns:p14="http://schemas.microsoft.com/office/powerpoint/2010/main" val="3121937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a:t>Administration of the survey: </a:t>
            </a:r>
            <a:r>
              <a:rPr lang="en-GB" dirty="0" smtClean="0"/>
              <a:t>Fieldwork timekeeping.</a:t>
            </a:r>
            <a:r>
              <a:rPr lang="en-GB" dirty="0"/>
              <a:t/>
            </a:r>
            <a:br>
              <a:rPr lang="en-GB" dirty="0"/>
            </a:br>
            <a:endParaRPr lang="en-GB" dirty="0"/>
          </a:p>
        </p:txBody>
      </p:sp>
      <p:sp>
        <p:nvSpPr>
          <p:cNvPr id="7" name="Content Placeholder 6"/>
          <p:cNvSpPr>
            <a:spLocks noGrp="1"/>
          </p:cNvSpPr>
          <p:nvPr>
            <p:ph idx="1"/>
          </p:nvPr>
        </p:nvSpPr>
        <p:spPr/>
        <p:txBody>
          <a:bodyPr/>
          <a:lstStyle/>
          <a:p>
            <a:r>
              <a:rPr lang="en-GB" dirty="0" smtClean="0"/>
              <a:t>Delays in entering fieldwork = reduced response rates.</a:t>
            </a:r>
          </a:p>
          <a:p>
            <a:pPr marL="0" indent="0">
              <a:buNone/>
            </a:pPr>
            <a:endParaRPr lang="en-GB" sz="1000" dirty="0" smtClean="0"/>
          </a:p>
          <a:p>
            <a:r>
              <a:rPr lang="en-GB" dirty="0" smtClean="0"/>
              <a:t>Ensure you submit your sample declaration form and sample data in an accurate and timely manner.</a:t>
            </a:r>
          </a:p>
          <a:p>
            <a:pPr marL="0" indent="0">
              <a:buNone/>
            </a:pPr>
            <a:endParaRPr lang="en-GB" sz="1000" dirty="0" smtClean="0"/>
          </a:p>
          <a:p>
            <a:r>
              <a:rPr lang="en-GB" dirty="0" smtClean="0"/>
              <a:t>Consider allowing time and resources to respond to queries from the Co-ordination Centre or contractor so you enter fieldwork as soon as possible. </a:t>
            </a:r>
            <a:endParaRPr lang="en-GB" dirty="0"/>
          </a:p>
          <a:p>
            <a:pPr marL="0" indent="0">
              <a:buNone/>
            </a:pPr>
            <a:endParaRPr lang="en-GB" sz="1000" dirty="0" smtClean="0"/>
          </a:p>
          <a:p>
            <a:pPr marL="0" indent="0">
              <a:buNone/>
            </a:pPr>
            <a:r>
              <a:rPr lang="en-GB" dirty="0" smtClean="0"/>
              <a:t> </a:t>
            </a:r>
          </a:p>
          <a:p>
            <a:pPr marL="0" indent="0">
              <a:buNone/>
            </a:pPr>
            <a:endParaRPr lang="en-GB" sz="10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29</a:t>
            </a:fld>
            <a:endParaRPr lang="en-GB" dirty="0">
              <a:solidFill>
                <a:srgbClr val="4D4639"/>
              </a:solidFill>
            </a:endParaRPr>
          </a:p>
        </p:txBody>
      </p:sp>
    </p:spTree>
    <p:extLst>
      <p:ext uri="{BB962C8B-B14F-4D97-AF65-F5344CB8AC3E}">
        <p14:creationId xmlns:p14="http://schemas.microsoft.com/office/powerpoint/2010/main" val="16516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 Slid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dirty="0" smtClean="0">
                <a:solidFill>
                  <a:prstClr val="white"/>
                </a:solidFill>
              </a:rPr>
              <a:t>Picker Institute Europe</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66B4F769-270F-4AEF-A4B4-E755A10C134C}" type="slidenum">
              <a:rPr lang="en-GB" smtClean="0">
                <a:solidFill>
                  <a:prstClr val="white"/>
                </a:solidFill>
              </a:rPr>
              <a:pPr/>
              <a:t>3</a:t>
            </a:fld>
            <a:endParaRPr lang="en-GB" dirty="0">
              <a:solidFill>
                <a:prstClr val="white"/>
              </a:solidFill>
            </a:endParaRPr>
          </a:p>
        </p:txBody>
      </p:sp>
      <p:sp>
        <p:nvSpPr>
          <p:cNvPr id="5" name="Title 4"/>
          <p:cNvSpPr>
            <a:spLocks noGrp="1"/>
          </p:cNvSpPr>
          <p:nvPr>
            <p:ph type="title"/>
          </p:nvPr>
        </p:nvSpPr>
        <p:spPr>
          <a:xfrm>
            <a:off x="628650" y="2921852"/>
            <a:ext cx="6532004" cy="1152000"/>
          </a:xfrm>
        </p:spPr>
        <p:txBody>
          <a:bodyPr/>
          <a:lstStyle/>
          <a:p>
            <a:r>
              <a:rPr lang="en-GB" dirty="0" smtClean="0">
                <a:solidFill>
                  <a:schemeClr val="bg1"/>
                </a:solidFill>
              </a:rPr>
              <a:t>Survey Development</a:t>
            </a:r>
            <a:endParaRPr lang="en-GB" dirty="0">
              <a:solidFill>
                <a:schemeClr val="bg1"/>
              </a:solidFill>
            </a:endParaRPr>
          </a:p>
        </p:txBody>
      </p:sp>
    </p:spTree>
    <p:extLst>
      <p:ext uri="{BB962C8B-B14F-4D97-AF65-F5344CB8AC3E}">
        <p14:creationId xmlns:p14="http://schemas.microsoft.com/office/powerpoint/2010/main" val="3304818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a:t>Administration of the survey: </a:t>
            </a:r>
            <a:r>
              <a:rPr lang="en-GB" dirty="0" smtClean="0"/>
              <a:t>Updating the Co-ordination Centre.</a:t>
            </a:r>
            <a:r>
              <a:rPr lang="en-GB" dirty="0"/>
              <a:t/>
            </a:r>
            <a:br>
              <a:rPr lang="en-GB" dirty="0"/>
            </a:br>
            <a:endParaRPr lang="en-GB" dirty="0"/>
          </a:p>
        </p:txBody>
      </p:sp>
      <p:sp>
        <p:nvSpPr>
          <p:cNvPr id="7" name="Content Placeholder 6"/>
          <p:cNvSpPr>
            <a:spLocks noGrp="1"/>
          </p:cNvSpPr>
          <p:nvPr>
            <p:ph idx="1"/>
          </p:nvPr>
        </p:nvSpPr>
        <p:spPr/>
        <p:txBody>
          <a:bodyPr/>
          <a:lstStyle/>
          <a:p>
            <a:r>
              <a:rPr lang="en-GB" dirty="0" smtClean="0"/>
              <a:t>Trusts must provide their contacts for the 2016 survey by the </a:t>
            </a:r>
            <a:r>
              <a:rPr lang="en-GB" b="1" dirty="0" smtClean="0"/>
              <a:t>15</a:t>
            </a:r>
            <a:r>
              <a:rPr lang="en-GB" b="1" baseline="30000" dirty="0" smtClean="0"/>
              <a:t>th</a:t>
            </a:r>
            <a:r>
              <a:rPr lang="en-GB" b="1" dirty="0" smtClean="0"/>
              <a:t> July 2016.</a:t>
            </a:r>
            <a:endParaRPr lang="en-GB" dirty="0" smtClean="0"/>
          </a:p>
          <a:p>
            <a:endParaRPr lang="en-GB" sz="1000" dirty="0" smtClean="0"/>
          </a:p>
          <a:p>
            <a:r>
              <a:rPr lang="en-GB" dirty="0" smtClean="0"/>
              <a:t>The two main trust contacts will receive communications from the Co-ordination Centre.</a:t>
            </a:r>
          </a:p>
          <a:p>
            <a:endParaRPr lang="en-GB" sz="1000" dirty="0"/>
          </a:p>
          <a:p>
            <a:r>
              <a:rPr lang="en-GB" dirty="0" smtClean="0"/>
              <a:t>Update the Co-ordination Centre as soon as possible if trust contacts change.  </a:t>
            </a:r>
          </a:p>
          <a:p>
            <a:pPr marL="0" indent="0">
              <a:buNone/>
            </a:pPr>
            <a:endParaRPr lang="en-GB" sz="1000" dirty="0" smtClean="0"/>
          </a:p>
          <a:p>
            <a:pPr marL="0" indent="0">
              <a:buNone/>
            </a:pPr>
            <a:endParaRPr lang="en-GB" sz="1000" dirty="0" smtClean="0"/>
          </a:p>
          <a:p>
            <a:pPr marL="0" indent="0">
              <a:buNone/>
            </a:pPr>
            <a:r>
              <a:rPr lang="en-GB" dirty="0" smtClean="0"/>
              <a:t> </a:t>
            </a:r>
          </a:p>
          <a:p>
            <a:pPr marL="0" indent="0">
              <a:buNone/>
            </a:pPr>
            <a:endParaRPr lang="en-GB" sz="10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30</a:t>
            </a:fld>
            <a:endParaRPr lang="en-GB" dirty="0">
              <a:solidFill>
                <a:srgbClr val="4D4639"/>
              </a:solidFill>
            </a:endParaRPr>
          </a:p>
        </p:txBody>
      </p:sp>
    </p:spTree>
    <p:extLst>
      <p:ext uri="{BB962C8B-B14F-4D97-AF65-F5344CB8AC3E}">
        <p14:creationId xmlns:p14="http://schemas.microsoft.com/office/powerpoint/2010/main" val="1263545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a:t>Administration of the survey</a:t>
            </a:r>
            <a:r>
              <a:rPr lang="en-GB" dirty="0" smtClean="0"/>
              <a:t>: </a:t>
            </a:r>
            <a:br>
              <a:rPr lang="en-GB" dirty="0" smtClean="0"/>
            </a:br>
            <a:r>
              <a:rPr lang="en-GB" dirty="0" smtClean="0"/>
              <a:t>DBS checks.</a:t>
            </a:r>
            <a:r>
              <a:rPr lang="en-GB" dirty="0"/>
              <a:t/>
            </a:r>
            <a:br>
              <a:rPr lang="en-GB" dirty="0"/>
            </a:br>
            <a:endParaRPr lang="en-GB" dirty="0"/>
          </a:p>
        </p:txBody>
      </p:sp>
      <p:sp>
        <p:nvSpPr>
          <p:cNvPr id="7" name="Content Placeholder 6"/>
          <p:cNvSpPr>
            <a:spLocks noGrp="1"/>
          </p:cNvSpPr>
          <p:nvPr>
            <p:ph idx="1"/>
          </p:nvPr>
        </p:nvSpPr>
        <p:spPr/>
        <p:txBody>
          <a:bodyPr/>
          <a:lstStyle/>
          <a:p>
            <a:r>
              <a:rPr lang="en-GB" dirty="0" smtClean="0"/>
              <a:t>DBS checks are required as part of the sampling process.</a:t>
            </a:r>
          </a:p>
          <a:p>
            <a:endParaRPr lang="en-GB" sz="1000" dirty="0"/>
          </a:p>
          <a:p>
            <a:r>
              <a:rPr lang="en-GB" dirty="0" smtClean="0"/>
              <a:t>Checking trust’s own records = reliable and up-to-date record of deceased patients. </a:t>
            </a:r>
          </a:p>
          <a:p>
            <a:endParaRPr lang="en-GB" sz="1000" dirty="0"/>
          </a:p>
          <a:p>
            <a:r>
              <a:rPr lang="en-GB" dirty="0"/>
              <a:t>Y</a:t>
            </a:r>
            <a:r>
              <a:rPr lang="en-GB" dirty="0" smtClean="0"/>
              <a:t>ou </a:t>
            </a:r>
            <a:r>
              <a:rPr lang="en-GB" dirty="0"/>
              <a:t>should </a:t>
            </a:r>
            <a:r>
              <a:rPr lang="en-GB" b="1" dirty="0" smtClean="0"/>
              <a:t>NOT</a:t>
            </a:r>
            <a:r>
              <a:rPr lang="en-GB" dirty="0" smtClean="0"/>
              <a:t> </a:t>
            </a:r>
            <a:r>
              <a:rPr lang="en-GB" dirty="0"/>
              <a:t>exclude patients just because it was not possible for DBS to match them on their records. If you did this, you would bias the </a:t>
            </a:r>
            <a:r>
              <a:rPr lang="en-GB" dirty="0" smtClean="0"/>
              <a:t>sample.</a:t>
            </a:r>
          </a:p>
          <a:p>
            <a:endParaRPr lang="en-GB" sz="1000" dirty="0" smtClean="0"/>
          </a:p>
          <a:p>
            <a:r>
              <a:rPr lang="en-GB" dirty="0"/>
              <a:t>S</a:t>
            </a:r>
            <a:r>
              <a:rPr lang="en-GB" dirty="0" smtClean="0"/>
              <a:t>ome </a:t>
            </a:r>
            <a:r>
              <a:rPr lang="en-GB" dirty="0"/>
              <a:t>recently deceased </a:t>
            </a:r>
            <a:r>
              <a:rPr lang="en-GB" dirty="0" smtClean="0"/>
              <a:t>patients may make it into the </a:t>
            </a:r>
            <a:r>
              <a:rPr lang="en-GB" dirty="0"/>
              <a:t>sample. </a:t>
            </a:r>
            <a:r>
              <a:rPr lang="en-GB" dirty="0" smtClean="0"/>
              <a:t>Trusts should </a:t>
            </a:r>
            <a:r>
              <a:rPr lang="en-GB" dirty="0"/>
              <a:t>to be prepared for this.</a:t>
            </a:r>
            <a:endParaRPr lang="en-GB" dirty="0" smtClean="0"/>
          </a:p>
          <a:p>
            <a:pPr marL="0" indent="0">
              <a:buNone/>
            </a:pPr>
            <a:endParaRPr lang="en-GB" sz="1000" dirty="0" smtClean="0"/>
          </a:p>
          <a:p>
            <a:pPr marL="0" indent="0">
              <a:buNone/>
            </a:pPr>
            <a:endParaRPr lang="en-GB" sz="1000" dirty="0" smtClean="0"/>
          </a:p>
          <a:p>
            <a:pPr marL="0" indent="0">
              <a:buNone/>
            </a:pPr>
            <a:r>
              <a:rPr lang="en-GB" dirty="0" smtClean="0"/>
              <a:t> </a:t>
            </a:r>
          </a:p>
          <a:p>
            <a:pPr marL="0" indent="0">
              <a:buNone/>
            </a:pPr>
            <a:endParaRPr lang="en-GB" sz="10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31</a:t>
            </a:fld>
            <a:endParaRPr lang="en-GB" dirty="0">
              <a:solidFill>
                <a:srgbClr val="4D4639"/>
              </a:solidFill>
            </a:endParaRPr>
          </a:p>
        </p:txBody>
      </p:sp>
    </p:spTree>
    <p:extLst>
      <p:ext uri="{BB962C8B-B14F-4D97-AF65-F5344CB8AC3E}">
        <p14:creationId xmlns:p14="http://schemas.microsoft.com/office/powerpoint/2010/main" val="2516361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a:t>Administration of the survey</a:t>
            </a:r>
            <a:r>
              <a:rPr lang="en-GB" dirty="0" smtClean="0"/>
              <a:t>: Free-text comments.</a:t>
            </a:r>
            <a:r>
              <a:rPr lang="en-GB" dirty="0"/>
              <a:t/>
            </a:r>
            <a:br>
              <a:rPr lang="en-GB" dirty="0"/>
            </a:br>
            <a:endParaRPr lang="en-GB" dirty="0"/>
          </a:p>
        </p:txBody>
      </p:sp>
      <p:sp>
        <p:nvSpPr>
          <p:cNvPr id="7" name="Content Placeholder 6"/>
          <p:cNvSpPr>
            <a:spLocks noGrp="1"/>
          </p:cNvSpPr>
          <p:nvPr>
            <p:ph idx="1"/>
          </p:nvPr>
        </p:nvSpPr>
        <p:spPr/>
        <p:txBody>
          <a:bodyPr/>
          <a:lstStyle/>
          <a:p>
            <a:r>
              <a:rPr lang="en-GB" dirty="0" smtClean="0"/>
              <a:t>All free-text comments will be included in the final data submitted to the Co-ordination Centre.</a:t>
            </a:r>
          </a:p>
          <a:p>
            <a:endParaRPr lang="en-GB" sz="1000" dirty="0"/>
          </a:p>
          <a:p>
            <a:r>
              <a:rPr lang="en-GB" dirty="0" smtClean="0"/>
              <a:t>Free-text comments are </a:t>
            </a:r>
            <a:r>
              <a:rPr lang="en-GB" b="1" dirty="0" smtClean="0"/>
              <a:t>NOT</a:t>
            </a:r>
            <a:r>
              <a:rPr lang="en-GB" dirty="0" smtClean="0"/>
              <a:t> anonymised – wording in questionnaire permits this.</a:t>
            </a:r>
          </a:p>
          <a:p>
            <a:endParaRPr lang="en-GB" sz="1000" dirty="0"/>
          </a:p>
          <a:p>
            <a:r>
              <a:rPr lang="en-GB" dirty="0" smtClean="0"/>
              <a:t>Trusts can exercise discretion if staff members are named however all patient feedback is to be respected and noted accordingly.   </a:t>
            </a:r>
          </a:p>
          <a:p>
            <a:endParaRPr lang="en-GB" sz="1000" dirty="0"/>
          </a:p>
          <a:p>
            <a:pPr marL="0" indent="0">
              <a:buNone/>
            </a:pPr>
            <a:endParaRPr lang="en-GB" sz="1000" dirty="0" smtClean="0"/>
          </a:p>
          <a:p>
            <a:pPr marL="0" indent="0">
              <a:buNone/>
            </a:pPr>
            <a:endParaRPr lang="en-GB" sz="1000" dirty="0" smtClean="0"/>
          </a:p>
          <a:p>
            <a:pPr marL="0" indent="0">
              <a:buNone/>
            </a:pPr>
            <a:r>
              <a:rPr lang="en-GB" dirty="0" smtClean="0"/>
              <a:t> </a:t>
            </a:r>
          </a:p>
          <a:p>
            <a:pPr marL="0" indent="0">
              <a:buNone/>
            </a:pPr>
            <a:endParaRPr lang="en-GB" sz="1000" dirty="0" smtClean="0"/>
          </a:p>
          <a:p>
            <a:pPr marL="0" indent="0">
              <a:buNone/>
            </a:pPr>
            <a:endParaRPr lang="en-GB"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32</a:t>
            </a:fld>
            <a:endParaRPr lang="en-GB" dirty="0">
              <a:solidFill>
                <a:srgbClr val="4D4639"/>
              </a:solidFill>
            </a:endParaRPr>
          </a:p>
        </p:txBody>
      </p:sp>
    </p:spTree>
    <p:extLst>
      <p:ext uri="{BB962C8B-B14F-4D97-AF65-F5344CB8AC3E}">
        <p14:creationId xmlns:p14="http://schemas.microsoft.com/office/powerpoint/2010/main" val="71151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Administration of the survey: Survey </a:t>
            </a:r>
            <a:r>
              <a:rPr lang="en-GB" dirty="0" smtClean="0"/>
              <a:t>publicity</a:t>
            </a:r>
            <a:endParaRPr lang="en-GB" dirty="0"/>
          </a:p>
        </p:txBody>
      </p:sp>
      <p:sp>
        <p:nvSpPr>
          <p:cNvPr id="7" name="Content Placeholder 6"/>
          <p:cNvSpPr>
            <a:spLocks noGrp="1"/>
          </p:cNvSpPr>
          <p:nvPr>
            <p:ph idx="1"/>
          </p:nvPr>
        </p:nvSpPr>
        <p:spPr/>
        <p:txBody>
          <a:bodyPr/>
          <a:lstStyle/>
          <a:p>
            <a:r>
              <a:rPr lang="en-GB" dirty="0"/>
              <a:t>It is important that the national surveys are publicised and responses encouraged so that as many patients’ voices are heard as possible. </a:t>
            </a:r>
            <a:endParaRPr lang="en-GB" dirty="0" smtClean="0"/>
          </a:p>
          <a:p>
            <a:pPr marL="0" indent="0">
              <a:buNone/>
            </a:pPr>
            <a:endParaRPr lang="en-GB" sz="1000" dirty="0"/>
          </a:p>
          <a:p>
            <a:r>
              <a:rPr lang="en-GB" dirty="0"/>
              <a:t>Other </a:t>
            </a:r>
            <a:r>
              <a:rPr lang="en-GB" dirty="0" smtClean="0"/>
              <a:t>ways </a:t>
            </a:r>
            <a:r>
              <a:rPr lang="en-GB" dirty="0"/>
              <a:t>to increase </a:t>
            </a:r>
            <a:r>
              <a:rPr lang="en-GB" dirty="0" smtClean="0"/>
              <a:t>visibility </a:t>
            </a:r>
            <a:r>
              <a:rPr lang="en-GB" dirty="0"/>
              <a:t>=</a:t>
            </a:r>
            <a:r>
              <a:rPr lang="en-GB" dirty="0" smtClean="0"/>
              <a:t> </a:t>
            </a:r>
            <a:r>
              <a:rPr lang="en-GB" dirty="0"/>
              <a:t>Twitter </a:t>
            </a:r>
            <a:r>
              <a:rPr lang="en-GB" dirty="0" smtClean="0"/>
              <a:t>and other </a:t>
            </a:r>
            <a:r>
              <a:rPr lang="en-GB" dirty="0"/>
              <a:t>social media, local media and </a:t>
            </a:r>
            <a:r>
              <a:rPr lang="en-GB" dirty="0" smtClean="0"/>
              <a:t>newspapers.</a:t>
            </a:r>
          </a:p>
          <a:p>
            <a:endParaRPr lang="en-GB" sz="1000" dirty="0"/>
          </a:p>
          <a:p>
            <a:r>
              <a:rPr lang="en-GB" dirty="0" smtClean="0"/>
              <a:t>More information and communication templates </a:t>
            </a:r>
            <a:r>
              <a:rPr lang="en-GB" dirty="0"/>
              <a:t>are </a:t>
            </a:r>
            <a:r>
              <a:rPr lang="en-GB" dirty="0" smtClean="0"/>
              <a:t>available here:  </a:t>
            </a:r>
            <a:r>
              <a:rPr lang="en-GB" dirty="0" smtClean="0">
                <a:hlinkClick r:id="rId3"/>
              </a:rPr>
              <a:t>www.nhssurveys.org/survey/1740</a:t>
            </a:r>
            <a:endParaRPr lang="en-GB" dirty="0"/>
          </a:p>
          <a:p>
            <a:pPr marL="0" indent="0">
              <a:buNone/>
            </a:pPr>
            <a:endParaRPr lang="en-GB" dirty="0" smtClean="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33</a:t>
            </a:fld>
            <a:endParaRPr lang="en-GB" dirty="0">
              <a:solidFill>
                <a:srgbClr val="4D4639"/>
              </a:solidFill>
            </a:endParaRPr>
          </a:p>
        </p:txBody>
      </p:sp>
    </p:spTree>
    <p:extLst>
      <p:ext uri="{BB962C8B-B14F-4D97-AF65-F5344CB8AC3E}">
        <p14:creationId xmlns:p14="http://schemas.microsoft.com/office/powerpoint/2010/main" val="686780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 Slid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dirty="0" smtClean="0">
                <a:solidFill>
                  <a:prstClr val="white"/>
                </a:solidFill>
              </a:rPr>
              <a:t>Picker Institute Europe</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66B4F769-270F-4AEF-A4B4-E755A10C134C}" type="slidenum">
              <a:rPr lang="en-GB" smtClean="0">
                <a:solidFill>
                  <a:prstClr val="white"/>
                </a:solidFill>
              </a:rPr>
              <a:pPr/>
              <a:t>34</a:t>
            </a:fld>
            <a:endParaRPr lang="en-GB" dirty="0">
              <a:solidFill>
                <a:prstClr val="white"/>
              </a:solidFill>
            </a:endParaRPr>
          </a:p>
        </p:txBody>
      </p:sp>
      <p:sp>
        <p:nvSpPr>
          <p:cNvPr id="5" name="Title 4"/>
          <p:cNvSpPr>
            <a:spLocks noGrp="1"/>
          </p:cNvSpPr>
          <p:nvPr>
            <p:ph type="title"/>
          </p:nvPr>
        </p:nvSpPr>
        <p:spPr>
          <a:xfrm>
            <a:off x="628650" y="2921852"/>
            <a:ext cx="6532004" cy="1152000"/>
          </a:xfrm>
        </p:spPr>
        <p:txBody>
          <a:bodyPr/>
          <a:lstStyle/>
          <a:p>
            <a:r>
              <a:rPr lang="en-GB" dirty="0">
                <a:solidFill>
                  <a:schemeClr val="bg1"/>
                </a:solidFill>
              </a:rPr>
              <a:t>Potential </a:t>
            </a:r>
            <a:r>
              <a:rPr lang="en-GB" dirty="0" smtClean="0">
                <a:solidFill>
                  <a:schemeClr val="bg1"/>
                </a:solidFill>
              </a:rPr>
              <a:t>Errors</a:t>
            </a:r>
            <a:endParaRPr lang="en-GB" dirty="0">
              <a:solidFill>
                <a:schemeClr val="bg1"/>
              </a:solidFill>
            </a:endParaRPr>
          </a:p>
        </p:txBody>
      </p:sp>
    </p:spTree>
    <p:extLst>
      <p:ext uri="{BB962C8B-B14F-4D97-AF65-F5344CB8AC3E}">
        <p14:creationId xmlns:p14="http://schemas.microsoft.com/office/powerpoint/2010/main" val="22727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Potential errors</a:t>
            </a:r>
            <a:endParaRPr lang="en-GB" dirty="0"/>
          </a:p>
        </p:txBody>
      </p:sp>
      <p:sp>
        <p:nvSpPr>
          <p:cNvPr id="7" name="Content Placeholder 6"/>
          <p:cNvSpPr>
            <a:spLocks noGrp="1"/>
          </p:cNvSpPr>
          <p:nvPr>
            <p:ph idx="1"/>
          </p:nvPr>
        </p:nvSpPr>
        <p:spPr>
          <a:xfrm>
            <a:off x="628650" y="1517126"/>
            <a:ext cx="7886700" cy="4536000"/>
          </a:xfrm>
        </p:spPr>
        <p:txBody>
          <a:bodyPr/>
          <a:lstStyle/>
          <a:p>
            <a:r>
              <a:rPr lang="en-GB" dirty="0" smtClean="0"/>
              <a:t>For detailed information on sampling errors see the 2015 report: </a:t>
            </a:r>
            <a:r>
              <a:rPr lang="en-GB" dirty="0" smtClean="0">
                <a:hlinkClick r:id="rId3"/>
              </a:rPr>
              <a:t>www.nhssurveys.org/survey/1731</a:t>
            </a:r>
            <a:endParaRPr lang="en-GB" dirty="0" smtClean="0"/>
          </a:p>
          <a:p>
            <a:pPr marL="0" indent="0">
              <a:buNone/>
            </a:pPr>
            <a:endParaRPr lang="en-GB" sz="1000" dirty="0" smtClean="0"/>
          </a:p>
          <a:p>
            <a:r>
              <a:rPr lang="en-GB" dirty="0" smtClean="0"/>
              <a:t>Questionnaire format and re-typing questionnaires.</a:t>
            </a:r>
          </a:p>
          <a:p>
            <a:pPr marL="0" indent="0">
              <a:buNone/>
            </a:pPr>
            <a:endParaRPr lang="en-GB" sz="1000" dirty="0"/>
          </a:p>
          <a:p>
            <a:r>
              <a:rPr lang="en-GB" dirty="0" smtClean="0"/>
              <a:t>Randomly drawing sample.</a:t>
            </a:r>
          </a:p>
          <a:p>
            <a:pPr marL="0" indent="0">
              <a:buNone/>
            </a:pPr>
            <a:endParaRPr lang="en-GB" sz="1000" dirty="0" smtClean="0"/>
          </a:p>
          <a:p>
            <a:r>
              <a:rPr lang="en-GB" dirty="0" smtClean="0"/>
              <a:t>Inclusion </a:t>
            </a:r>
            <a:r>
              <a:rPr lang="en-GB" dirty="0"/>
              <a:t>of ineligible </a:t>
            </a:r>
            <a:r>
              <a:rPr lang="en-GB" dirty="0" smtClean="0"/>
              <a:t>patients in the sample:</a:t>
            </a:r>
            <a:endParaRPr lang="en-GB" sz="1000" dirty="0"/>
          </a:p>
          <a:p>
            <a:pPr lvl="1"/>
            <a:r>
              <a:rPr lang="en-GB" sz="2000" dirty="0" smtClean="0"/>
              <a:t>Sampled </a:t>
            </a:r>
            <a:r>
              <a:rPr lang="en-GB" sz="2000" dirty="0"/>
              <a:t>by consecutive admission.</a:t>
            </a:r>
          </a:p>
          <a:p>
            <a:pPr lvl="1"/>
            <a:r>
              <a:rPr lang="en-GB" sz="2000" dirty="0"/>
              <a:t>Screened single night stays.</a:t>
            </a:r>
          </a:p>
          <a:p>
            <a:pPr lvl="1"/>
            <a:r>
              <a:rPr lang="en-GB" sz="2000" dirty="0"/>
              <a:t>Incorrectly excluded by age.</a:t>
            </a:r>
          </a:p>
          <a:p>
            <a:pPr lvl="1"/>
            <a:r>
              <a:rPr lang="en-GB" sz="2000" dirty="0"/>
              <a:t>Inclusion of private patients.</a:t>
            </a:r>
          </a:p>
          <a:p>
            <a:pPr lvl="1"/>
            <a:r>
              <a:rPr lang="en-GB" sz="2000" dirty="0"/>
              <a:t>Inclusion of patients both admitted and 		  discharged from a community hospital</a:t>
            </a:r>
            <a:r>
              <a:rPr lang="en-GB" sz="2000" dirty="0" smtClean="0"/>
              <a:t>.</a:t>
            </a:r>
          </a:p>
          <a:p>
            <a:pPr marL="457200" lvl="1" indent="0">
              <a:buNone/>
            </a:pPr>
            <a:endParaRPr lang="en-GB" sz="1000" dirty="0"/>
          </a:p>
          <a:p>
            <a:pPr marL="0" indent="0">
              <a:buNone/>
            </a:pPr>
            <a:endParaRPr lang="en-GB" sz="1000" dirty="0" smtClean="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35</a:t>
            </a:fld>
            <a:endParaRPr lang="en-GB" dirty="0">
              <a:solidFill>
                <a:srgbClr val="4D4639"/>
              </a:solidFill>
            </a:endParaRPr>
          </a:p>
        </p:txBody>
      </p:sp>
    </p:spTree>
    <p:extLst>
      <p:ext uri="{BB962C8B-B14F-4D97-AF65-F5344CB8AC3E}">
        <p14:creationId xmlns:p14="http://schemas.microsoft.com/office/powerpoint/2010/main" val="4200192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Potential errors</a:t>
            </a:r>
            <a:endParaRPr lang="en-GB" dirty="0"/>
          </a:p>
        </p:txBody>
      </p:sp>
      <p:sp>
        <p:nvSpPr>
          <p:cNvPr id="7" name="Content Placeholder 6"/>
          <p:cNvSpPr>
            <a:spLocks noGrp="1"/>
          </p:cNvSpPr>
          <p:nvPr>
            <p:ph idx="1"/>
          </p:nvPr>
        </p:nvSpPr>
        <p:spPr>
          <a:xfrm>
            <a:off x="628650" y="1199474"/>
            <a:ext cx="7886700" cy="4536000"/>
          </a:xfrm>
        </p:spPr>
        <p:txBody>
          <a:bodyPr/>
          <a:lstStyle/>
          <a:p>
            <a:pPr marL="0" indent="0">
              <a:buNone/>
            </a:pPr>
            <a:endParaRPr lang="en-GB" sz="1000" dirty="0"/>
          </a:p>
          <a:p>
            <a:r>
              <a:rPr lang="en-GB" dirty="0" smtClean="0"/>
              <a:t>Exclusion </a:t>
            </a:r>
            <a:r>
              <a:rPr lang="en-GB" dirty="0"/>
              <a:t>of </a:t>
            </a:r>
            <a:r>
              <a:rPr lang="en-GB" dirty="0" smtClean="0"/>
              <a:t>eligible patients from the sample:</a:t>
            </a:r>
          </a:p>
          <a:p>
            <a:pPr lvl="1"/>
            <a:r>
              <a:rPr lang="en-GB" sz="2000" dirty="0" smtClean="0"/>
              <a:t>Incorrectly </a:t>
            </a:r>
            <a:r>
              <a:rPr lang="en-GB" sz="2000" dirty="0"/>
              <a:t>excluded by </a:t>
            </a:r>
            <a:r>
              <a:rPr lang="en-GB" sz="2000" dirty="0" smtClean="0"/>
              <a:t>age (missing 16 and 17 years olds).</a:t>
            </a:r>
          </a:p>
          <a:p>
            <a:pPr lvl="1"/>
            <a:r>
              <a:rPr lang="en-GB" sz="2000" dirty="0"/>
              <a:t>Incorrectly excluded by specialty code</a:t>
            </a:r>
            <a:r>
              <a:rPr lang="en-GB" sz="2000" dirty="0" smtClean="0"/>
              <a:t>.</a:t>
            </a:r>
          </a:p>
          <a:p>
            <a:pPr lvl="1"/>
            <a:r>
              <a:rPr lang="en-GB" sz="2000" dirty="0" smtClean="0"/>
              <a:t>Mistake </a:t>
            </a:r>
            <a:r>
              <a:rPr lang="en-GB" sz="2000" dirty="0"/>
              <a:t>in query used to extract patient </a:t>
            </a:r>
            <a:r>
              <a:rPr lang="en-GB" sz="2000" dirty="0" smtClean="0"/>
              <a:t>list</a:t>
            </a:r>
          </a:p>
          <a:p>
            <a:pPr lvl="1"/>
            <a:r>
              <a:rPr lang="en-GB" sz="2000" dirty="0" smtClean="0"/>
              <a:t>Incomplete data following patient record system migration*</a:t>
            </a:r>
          </a:p>
          <a:p>
            <a:pPr lvl="1"/>
            <a:r>
              <a:rPr lang="en-GB" sz="2000" dirty="0" smtClean="0"/>
              <a:t>Incorrectly excluding patients who stayed in an NHS treatment centre. </a:t>
            </a:r>
          </a:p>
          <a:p>
            <a:pPr marL="457200" lvl="1" indent="0">
              <a:buNone/>
            </a:pPr>
            <a:endParaRPr lang="en-GB" sz="800" dirty="0" smtClean="0"/>
          </a:p>
          <a:p>
            <a:pPr marL="457200" lvl="1">
              <a:spcBef>
                <a:spcPts val="1000"/>
              </a:spcBef>
              <a:buSzPct val="75000"/>
            </a:pPr>
            <a:r>
              <a:rPr lang="en-GB" dirty="0"/>
              <a:t>Eligibility criteria = </a:t>
            </a:r>
            <a:r>
              <a:rPr lang="en-GB" i="1" dirty="0"/>
              <a:t>“</a:t>
            </a:r>
            <a:r>
              <a:rPr lang="en-GB" b="1" i="1" dirty="0"/>
              <a:t>ALL</a:t>
            </a:r>
            <a:r>
              <a:rPr lang="en-GB" i="1" dirty="0"/>
              <a:t> eligible adult patients, who have had at least </a:t>
            </a:r>
            <a:r>
              <a:rPr lang="en-GB" b="1" i="1" dirty="0"/>
              <a:t>one overnight stay</a:t>
            </a:r>
            <a:r>
              <a:rPr lang="en-GB" i="1" dirty="0"/>
              <a:t> within the trust</a:t>
            </a:r>
            <a:r>
              <a:rPr lang="en-GB" i="1" dirty="0" smtClean="0"/>
              <a:t>.”</a:t>
            </a:r>
          </a:p>
          <a:p>
            <a:pPr marL="0" lvl="1" indent="0">
              <a:spcBef>
                <a:spcPts val="1000"/>
              </a:spcBef>
              <a:buSzPct val="75000"/>
              <a:buNone/>
            </a:pPr>
            <a:endParaRPr lang="en-GB" sz="800" dirty="0" smtClean="0"/>
          </a:p>
          <a:p>
            <a:pPr marL="0" indent="0" algn="r">
              <a:buNone/>
            </a:pPr>
            <a:r>
              <a:rPr lang="en-GB" sz="1800" dirty="0" smtClean="0"/>
              <a:t>*System migration is not an error itself but can easily lead to one.</a:t>
            </a: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36</a:t>
            </a:fld>
            <a:endParaRPr lang="en-GB" dirty="0">
              <a:solidFill>
                <a:srgbClr val="4D4639"/>
              </a:solidFill>
            </a:endParaRPr>
          </a:p>
        </p:txBody>
      </p:sp>
    </p:spTree>
    <p:extLst>
      <p:ext uri="{BB962C8B-B14F-4D97-AF65-F5344CB8AC3E}">
        <p14:creationId xmlns:p14="http://schemas.microsoft.com/office/powerpoint/2010/main" val="588557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 Slides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dirty="0" smtClean="0">
                <a:solidFill>
                  <a:prstClr val="white"/>
                </a:solidFill>
              </a:rPr>
              <a:t>Picker Institute Europe</a:t>
            </a:r>
            <a:endParaRPr lang="en-GB" dirty="0">
              <a:solidFill>
                <a:prstClr val="white"/>
              </a:solidFill>
            </a:endParaRPr>
          </a:p>
        </p:txBody>
      </p:sp>
      <p:sp>
        <p:nvSpPr>
          <p:cNvPr id="3" name="Slide Number Placeholder 2"/>
          <p:cNvSpPr>
            <a:spLocks noGrp="1"/>
          </p:cNvSpPr>
          <p:nvPr>
            <p:ph type="sldNum" sz="quarter" idx="12"/>
          </p:nvPr>
        </p:nvSpPr>
        <p:spPr/>
        <p:txBody>
          <a:bodyPr/>
          <a:lstStyle/>
          <a:p>
            <a:fld id="{66B4F769-270F-4AEF-A4B4-E755A10C134C}" type="slidenum">
              <a:rPr lang="en-GB" smtClean="0">
                <a:solidFill>
                  <a:prstClr val="white"/>
                </a:solidFill>
              </a:rPr>
              <a:pPr/>
              <a:t>37</a:t>
            </a:fld>
            <a:endParaRPr lang="en-GB" dirty="0">
              <a:solidFill>
                <a:prstClr val="white"/>
              </a:solidFill>
            </a:endParaRPr>
          </a:p>
        </p:txBody>
      </p:sp>
      <p:sp>
        <p:nvSpPr>
          <p:cNvPr id="5" name="Title 4"/>
          <p:cNvSpPr>
            <a:spLocks noGrp="1"/>
          </p:cNvSpPr>
          <p:nvPr>
            <p:ph type="title"/>
          </p:nvPr>
        </p:nvSpPr>
        <p:spPr>
          <a:xfrm>
            <a:off x="628650" y="2921852"/>
            <a:ext cx="6532004" cy="1152000"/>
          </a:xfrm>
        </p:spPr>
        <p:txBody>
          <a:bodyPr/>
          <a:lstStyle/>
          <a:p>
            <a:r>
              <a:rPr lang="en-GB" dirty="0" smtClean="0">
                <a:solidFill>
                  <a:schemeClr val="bg1"/>
                </a:solidFill>
              </a:rPr>
              <a:t>Provisional Timetable</a:t>
            </a:r>
            <a:endParaRPr lang="en-GB" dirty="0">
              <a:solidFill>
                <a:schemeClr val="bg1"/>
              </a:solidFill>
            </a:endParaRPr>
          </a:p>
        </p:txBody>
      </p:sp>
    </p:spTree>
    <p:extLst>
      <p:ext uri="{BB962C8B-B14F-4D97-AF65-F5344CB8AC3E}">
        <p14:creationId xmlns:p14="http://schemas.microsoft.com/office/powerpoint/2010/main" val="1744353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Provisional timetable</a:t>
            </a:r>
            <a:endParaRPr lang="en-GB" dirty="0"/>
          </a:p>
        </p:txBody>
      </p:sp>
      <p:sp>
        <p:nvSpPr>
          <p:cNvPr id="7" name="Content Placeholder 6"/>
          <p:cNvSpPr>
            <a:spLocks noGrp="1"/>
          </p:cNvSpPr>
          <p:nvPr>
            <p:ph idx="1"/>
          </p:nvPr>
        </p:nvSpPr>
        <p:spPr/>
        <p:txBody>
          <a:bodyPr/>
          <a:lstStyle/>
          <a:p>
            <a:r>
              <a:rPr lang="en-GB" sz="2200" dirty="0"/>
              <a:t>Patient samples to be drawn and submitted for DBS checks – </a:t>
            </a:r>
            <a:r>
              <a:rPr lang="en-GB" sz="2200" b="1" dirty="0" smtClean="0"/>
              <a:t>1s</a:t>
            </a:r>
            <a:r>
              <a:rPr lang="en-GB" sz="2200" b="1" dirty="0"/>
              <a:t>t</a:t>
            </a:r>
            <a:r>
              <a:rPr lang="en-GB" sz="2200" b="1" dirty="0" smtClean="0"/>
              <a:t> </a:t>
            </a:r>
            <a:r>
              <a:rPr lang="en-GB" sz="2200" b="1" dirty="0"/>
              <a:t>August – </a:t>
            </a:r>
            <a:r>
              <a:rPr lang="en-GB" sz="2200" b="1" dirty="0" smtClean="0"/>
              <a:t>12th </a:t>
            </a:r>
            <a:r>
              <a:rPr lang="en-GB" sz="2200" b="1" dirty="0"/>
              <a:t>August </a:t>
            </a:r>
            <a:r>
              <a:rPr lang="en-GB" sz="2200" b="1" dirty="0" smtClean="0"/>
              <a:t>2016.</a:t>
            </a:r>
            <a:endParaRPr lang="en-GB" sz="2200" b="1" dirty="0"/>
          </a:p>
          <a:p>
            <a:r>
              <a:rPr lang="en-GB" sz="2200" dirty="0"/>
              <a:t>Sample checking – </a:t>
            </a:r>
            <a:r>
              <a:rPr lang="en-GB" sz="2200" b="1" dirty="0"/>
              <a:t>8</a:t>
            </a:r>
            <a:r>
              <a:rPr lang="en-GB" sz="2200" b="1" dirty="0" smtClean="0"/>
              <a:t>th </a:t>
            </a:r>
            <a:r>
              <a:rPr lang="en-GB" sz="2200" b="1" dirty="0"/>
              <a:t>August – </a:t>
            </a:r>
            <a:r>
              <a:rPr lang="en-GB" sz="2200" b="1" dirty="0" smtClean="0"/>
              <a:t>26th </a:t>
            </a:r>
            <a:r>
              <a:rPr lang="en-GB" sz="2200" b="1" dirty="0"/>
              <a:t>August </a:t>
            </a:r>
            <a:r>
              <a:rPr lang="en-GB" sz="2200" b="1" dirty="0" smtClean="0"/>
              <a:t>2016.</a:t>
            </a:r>
            <a:endParaRPr lang="en-GB" sz="2200" b="1" dirty="0"/>
          </a:p>
          <a:p>
            <a:r>
              <a:rPr lang="en-GB" sz="2200" dirty="0"/>
              <a:t>Questionnaire mail out begins – </a:t>
            </a:r>
            <a:r>
              <a:rPr lang="en-GB" sz="2200" b="1" dirty="0" smtClean="0"/>
              <a:t>29th </a:t>
            </a:r>
            <a:r>
              <a:rPr lang="en-GB" sz="2200" b="1" dirty="0"/>
              <a:t>August </a:t>
            </a:r>
            <a:r>
              <a:rPr lang="en-GB" sz="2200" b="1" dirty="0" smtClean="0"/>
              <a:t>2016.</a:t>
            </a:r>
            <a:endParaRPr lang="en-GB" sz="2200" b="1" dirty="0"/>
          </a:p>
          <a:p>
            <a:r>
              <a:rPr lang="en-GB" sz="2200" dirty="0"/>
              <a:t>Fieldwork – </a:t>
            </a:r>
            <a:r>
              <a:rPr lang="en-GB" sz="2200" b="1" dirty="0" smtClean="0"/>
              <a:t>29th </a:t>
            </a:r>
            <a:r>
              <a:rPr lang="en-GB" sz="2200" b="1" dirty="0"/>
              <a:t>August 2015 –</a:t>
            </a:r>
            <a:r>
              <a:rPr lang="en-GB" sz="2200" dirty="0"/>
              <a:t> </a:t>
            </a:r>
            <a:r>
              <a:rPr lang="en-GB" sz="2200" b="1" dirty="0"/>
              <a:t>6</a:t>
            </a:r>
            <a:r>
              <a:rPr lang="en-GB" sz="2200" b="1" dirty="0" smtClean="0"/>
              <a:t>th </a:t>
            </a:r>
            <a:r>
              <a:rPr lang="en-GB" sz="2200" b="1" dirty="0"/>
              <a:t>January </a:t>
            </a:r>
            <a:r>
              <a:rPr lang="en-GB" sz="2200" b="1" dirty="0" smtClean="0"/>
              <a:t>2017.</a:t>
            </a:r>
            <a:endParaRPr lang="en-GB" sz="2200" b="1" dirty="0"/>
          </a:p>
          <a:p>
            <a:r>
              <a:rPr lang="en-GB" sz="2200" dirty="0"/>
              <a:t>Final data due to Co-ordination </a:t>
            </a:r>
            <a:r>
              <a:rPr lang="en-GB" sz="2200" dirty="0" smtClean="0"/>
              <a:t>Centre </a:t>
            </a:r>
            <a:r>
              <a:rPr lang="en-GB" sz="2200" dirty="0"/>
              <a:t>– </a:t>
            </a:r>
            <a:r>
              <a:rPr lang="en-GB" sz="2200" b="1" dirty="0" smtClean="0"/>
              <a:t>13th </a:t>
            </a:r>
            <a:r>
              <a:rPr lang="en-GB" sz="2200" b="1" dirty="0"/>
              <a:t>January </a:t>
            </a:r>
            <a:r>
              <a:rPr lang="en-GB" sz="2200" b="1" dirty="0" smtClean="0"/>
              <a:t>2016.</a:t>
            </a:r>
            <a:endParaRPr lang="en-GB" sz="2200" b="1" dirty="0"/>
          </a:p>
          <a:p>
            <a:r>
              <a:rPr lang="en-GB" sz="2200" dirty="0"/>
              <a:t>Weekly monitoring starts – </a:t>
            </a:r>
            <a:r>
              <a:rPr lang="en-GB" sz="2200" b="1" dirty="0" smtClean="0"/>
              <a:t>1st </a:t>
            </a:r>
            <a:r>
              <a:rPr lang="en-GB" sz="2200" b="1" dirty="0"/>
              <a:t>September </a:t>
            </a:r>
            <a:r>
              <a:rPr lang="en-GB" sz="2200" b="1" dirty="0" smtClean="0"/>
              <a:t>2016.</a:t>
            </a:r>
            <a:endParaRPr lang="en-GB" sz="2200" b="1" dirty="0"/>
          </a:p>
          <a:p>
            <a:r>
              <a:rPr lang="en-GB" sz="2200" dirty="0"/>
              <a:t>Reporting </a:t>
            </a:r>
            <a:r>
              <a:rPr lang="en-GB" sz="2200" dirty="0" smtClean="0"/>
              <a:t>– </a:t>
            </a:r>
            <a:r>
              <a:rPr lang="en-GB" sz="2200" b="1" dirty="0" smtClean="0"/>
              <a:t>May 2017.</a:t>
            </a:r>
            <a:endParaRPr lang="en-GB" sz="2200" b="1" dirty="0"/>
          </a:p>
          <a:p>
            <a:pPr marL="0" indent="0">
              <a:buNone/>
            </a:pPr>
            <a:endParaRPr lang="en-GB" sz="2200"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38</a:t>
            </a:fld>
            <a:endParaRPr lang="en-GB" dirty="0">
              <a:solidFill>
                <a:srgbClr val="4D4639"/>
              </a:solidFill>
            </a:endParaRPr>
          </a:p>
        </p:txBody>
      </p:sp>
    </p:spTree>
    <p:extLst>
      <p:ext uri="{BB962C8B-B14F-4D97-AF65-F5344CB8AC3E}">
        <p14:creationId xmlns:p14="http://schemas.microsoft.com/office/powerpoint/2010/main" val="4411373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dirty="0"/>
          </a:p>
        </p:txBody>
      </p:sp>
      <p:sp>
        <p:nvSpPr>
          <p:cNvPr id="7" name="Content Placeholder 6"/>
          <p:cNvSpPr>
            <a:spLocks noGrp="1"/>
          </p:cNvSpPr>
          <p:nvPr>
            <p:ph idx="1"/>
          </p:nvPr>
        </p:nvSpPr>
        <p:spPr>
          <a:xfrm>
            <a:off x="628650" y="2503233"/>
            <a:ext cx="7886700" cy="4536000"/>
          </a:xfrm>
        </p:spPr>
        <p:txBody>
          <a:bodyPr/>
          <a:lstStyle/>
          <a:p>
            <a:pPr marL="0" indent="0" algn="ctr">
              <a:buNone/>
            </a:pPr>
            <a:r>
              <a:rPr lang="en-GB" sz="12000" dirty="0" smtClean="0">
                <a:solidFill>
                  <a:srgbClr val="1783A7"/>
                </a:solidFill>
                <a:ea typeface="+mj-ea"/>
              </a:rPr>
              <a:t>Q&amp;A</a:t>
            </a:r>
            <a:endParaRPr lang="en-GB" sz="12000" dirty="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39</a:t>
            </a:fld>
            <a:endParaRPr lang="en-GB" dirty="0">
              <a:solidFill>
                <a:srgbClr val="4D4639"/>
              </a:solidFill>
            </a:endParaRPr>
          </a:p>
        </p:txBody>
      </p:sp>
    </p:spTree>
    <p:extLst>
      <p:ext uri="{BB962C8B-B14F-4D97-AF65-F5344CB8AC3E}">
        <p14:creationId xmlns:p14="http://schemas.microsoft.com/office/powerpoint/2010/main" val="2966265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mtClean="0"/>
              <a:t>Survey Development: Cognitive Testing</a:t>
            </a:r>
            <a:endParaRPr lang="en-GB" dirty="0"/>
          </a:p>
        </p:txBody>
      </p:sp>
      <p:sp>
        <p:nvSpPr>
          <p:cNvPr id="7" name="Content Placeholder 6"/>
          <p:cNvSpPr>
            <a:spLocks noGrp="1"/>
          </p:cNvSpPr>
          <p:nvPr>
            <p:ph idx="1"/>
          </p:nvPr>
        </p:nvSpPr>
        <p:spPr>
          <a:xfrm>
            <a:off x="628650" y="1680482"/>
            <a:ext cx="7886700" cy="4536000"/>
          </a:xfrm>
        </p:spPr>
        <p:txBody>
          <a:bodyPr/>
          <a:lstStyle/>
          <a:p>
            <a:r>
              <a:rPr lang="en-GB" smtClean="0"/>
              <a:t>Eighteen interviews were completed in and around Oxford, with individuals who had been inpatients at an NHS hospital in the last 6 months.</a:t>
            </a:r>
          </a:p>
          <a:p>
            <a:r>
              <a:rPr lang="en-GB" smtClean="0"/>
              <a:t>Testing considered the cognitive process of responding to questions to establish consistency in:</a:t>
            </a:r>
          </a:p>
          <a:p>
            <a:pPr marL="0" indent="0">
              <a:buNone/>
            </a:pPr>
            <a:endParaRPr lang="en-GB" sz="400" smtClean="0"/>
          </a:p>
          <a:p>
            <a:pPr lvl="1"/>
            <a:r>
              <a:rPr lang="en-GB" sz="2000" smtClean="0"/>
              <a:t>Comprehension: </a:t>
            </a:r>
          </a:p>
          <a:p>
            <a:pPr lvl="2"/>
            <a:r>
              <a:rPr lang="en-GB" sz="1400" i="1" smtClean="0"/>
              <a:t>“What do you think this question is asking?”</a:t>
            </a:r>
          </a:p>
          <a:p>
            <a:pPr lvl="1"/>
            <a:r>
              <a:rPr lang="en-GB" sz="2000" smtClean="0"/>
              <a:t>Recall:</a:t>
            </a:r>
          </a:p>
          <a:p>
            <a:pPr lvl="2"/>
            <a:r>
              <a:rPr lang="en-GB" sz="1400" i="1" smtClean="0"/>
              <a:t>“What are you thinking about when you answer this question?”</a:t>
            </a:r>
            <a:r>
              <a:rPr lang="en-GB" sz="1400" smtClean="0"/>
              <a:t> </a:t>
            </a:r>
          </a:p>
          <a:p>
            <a:pPr lvl="1"/>
            <a:r>
              <a:rPr lang="en-GB" sz="2000" smtClean="0"/>
              <a:t>Judgement:</a:t>
            </a:r>
          </a:p>
          <a:p>
            <a:pPr lvl="2"/>
            <a:r>
              <a:rPr lang="en-GB" sz="1400" i="1" smtClean="0"/>
              <a:t>“How did you work that out?”</a:t>
            </a:r>
          </a:p>
          <a:p>
            <a:pPr lvl="1"/>
            <a:r>
              <a:rPr lang="en-GB" sz="2000" smtClean="0"/>
              <a:t>Response:</a:t>
            </a:r>
          </a:p>
          <a:p>
            <a:pPr lvl="2"/>
            <a:r>
              <a:rPr lang="en-GB" sz="1400" i="1" smtClean="0"/>
              <a:t>“Why did you choose that answer?”</a:t>
            </a:r>
            <a:r>
              <a:rPr lang="en-GB" sz="1400" smtClean="0"/>
              <a:t>  	             </a:t>
            </a:r>
            <a:r>
              <a:rPr lang="en-GB" smtClean="0"/>
              <a:t>(Tourangeau et al, 2000)</a:t>
            </a: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4</a:t>
            </a:fld>
            <a:endParaRPr lang="en-GB" dirty="0">
              <a:solidFill>
                <a:srgbClr val="4D4639"/>
              </a:solidFill>
            </a:endParaRPr>
          </a:p>
        </p:txBody>
      </p:sp>
    </p:spTree>
    <p:extLst>
      <p:ext uri="{BB962C8B-B14F-4D97-AF65-F5344CB8AC3E}">
        <p14:creationId xmlns:p14="http://schemas.microsoft.com/office/powerpoint/2010/main" val="433400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smtClean="0"/>
              <a:t>Thanks for joining us</a:t>
            </a:r>
            <a:endParaRPr lang="en-GB" dirty="0"/>
          </a:p>
        </p:txBody>
      </p:sp>
      <p:sp>
        <p:nvSpPr>
          <p:cNvPr id="7" name="Content Placeholder 6"/>
          <p:cNvSpPr>
            <a:spLocks noGrp="1"/>
          </p:cNvSpPr>
          <p:nvPr>
            <p:ph idx="1"/>
          </p:nvPr>
        </p:nvSpPr>
        <p:spPr/>
        <p:txBody>
          <a:bodyPr/>
          <a:lstStyle/>
          <a:p>
            <a:endParaRPr lang="en-GB" sz="2200" dirty="0" smtClean="0"/>
          </a:p>
          <a:p>
            <a:r>
              <a:rPr lang="en-GB" sz="2200" dirty="0" smtClean="0"/>
              <a:t>A </a:t>
            </a:r>
            <a:r>
              <a:rPr lang="en-GB" sz="2200" dirty="0"/>
              <a:t>copy of the </a:t>
            </a:r>
            <a:r>
              <a:rPr lang="en-GB" sz="2200" dirty="0" smtClean="0"/>
              <a:t>slides will be made available on the NHS </a:t>
            </a:r>
            <a:r>
              <a:rPr lang="en-GB" sz="2200" dirty="0"/>
              <a:t>Surveys website: </a:t>
            </a:r>
            <a:r>
              <a:rPr lang="en-GB" sz="2200" dirty="0" smtClean="0">
                <a:hlinkClick r:id="rId3"/>
              </a:rPr>
              <a:t>www.nhssurveys.org</a:t>
            </a:r>
            <a:endParaRPr lang="en-GB" sz="2200" dirty="0"/>
          </a:p>
          <a:p>
            <a:pPr marL="0" indent="0">
              <a:buNone/>
            </a:pPr>
            <a:endParaRPr lang="en-GB" sz="2200" dirty="0" smtClean="0"/>
          </a:p>
          <a:p>
            <a:r>
              <a:rPr lang="en-GB" sz="2200" dirty="0" smtClean="0"/>
              <a:t>Contact </a:t>
            </a:r>
            <a:r>
              <a:rPr lang="en-GB" sz="2200" dirty="0"/>
              <a:t>details:</a:t>
            </a:r>
          </a:p>
          <a:p>
            <a:r>
              <a:rPr lang="en-GB" sz="2200" dirty="0"/>
              <a:t>Email: ip.cc@pickereurope.ac.uk</a:t>
            </a:r>
          </a:p>
          <a:p>
            <a:r>
              <a:rPr lang="en-GB" sz="2200" dirty="0"/>
              <a:t>Telephone number: 01865 208127</a:t>
            </a: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40</a:t>
            </a:fld>
            <a:endParaRPr lang="en-GB" dirty="0">
              <a:solidFill>
                <a:srgbClr val="4D4639"/>
              </a:solidFill>
            </a:endParaRPr>
          </a:p>
        </p:txBody>
      </p:sp>
    </p:spTree>
    <p:extLst>
      <p:ext uri="{BB962C8B-B14F-4D97-AF65-F5344CB8AC3E}">
        <p14:creationId xmlns:p14="http://schemas.microsoft.com/office/powerpoint/2010/main" val="3481370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Tree>
    <p:extLst>
      <p:ext uri="{BB962C8B-B14F-4D97-AF65-F5344CB8AC3E}">
        <p14:creationId xmlns:p14="http://schemas.microsoft.com/office/powerpoint/2010/main" val="45078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14300"/>
            <a:ext cx="7886700" cy="1402826"/>
          </a:xfrm>
        </p:spPr>
        <p:txBody>
          <a:bodyPr>
            <a:normAutofit/>
          </a:bodyPr>
          <a:lstStyle/>
          <a:p>
            <a:r>
              <a:rPr lang="fr-FR" dirty="0"/>
              <a:t>Survey </a:t>
            </a:r>
            <a:r>
              <a:rPr lang="en-GB" dirty="0" smtClean="0"/>
              <a:t>Development</a:t>
            </a:r>
            <a:r>
              <a:rPr lang="fr-FR" dirty="0" smtClean="0"/>
              <a:t>: </a:t>
            </a:r>
            <a:r>
              <a:rPr lang="fr-FR" dirty="0"/>
              <a:t>Questionnaire changes </a:t>
            </a:r>
            <a:r>
              <a:rPr lang="fr-FR" dirty="0" smtClean="0"/>
              <a:t>for 2016</a:t>
            </a:r>
            <a:endParaRPr lang="en-GB" dirty="0"/>
          </a:p>
        </p:txBody>
      </p:sp>
      <p:sp>
        <p:nvSpPr>
          <p:cNvPr id="7" name="Content Placeholder 6"/>
          <p:cNvSpPr>
            <a:spLocks noGrp="1"/>
          </p:cNvSpPr>
          <p:nvPr>
            <p:ph idx="1"/>
          </p:nvPr>
        </p:nvSpPr>
        <p:spPr>
          <a:xfrm>
            <a:off x="628650" y="1517126"/>
            <a:ext cx="7886700" cy="4536000"/>
          </a:xfrm>
        </p:spPr>
        <p:txBody>
          <a:bodyPr/>
          <a:lstStyle/>
          <a:p>
            <a:pPr>
              <a:spcAft>
                <a:spcPts val="1200"/>
              </a:spcAft>
            </a:pPr>
            <a:r>
              <a:rPr lang="en-GB" dirty="0" smtClean="0"/>
              <a:t>One </a:t>
            </a:r>
            <a:r>
              <a:rPr lang="en-GB" dirty="0"/>
              <a:t>question carried in the 2015 Inpatient questionnaire has been removed for the 2016 survey</a:t>
            </a:r>
            <a:r>
              <a:rPr lang="en-GB" dirty="0" smtClean="0"/>
              <a:t>:</a:t>
            </a:r>
          </a:p>
          <a:p>
            <a:pPr lvl="1">
              <a:buFont typeface="Wingdings" panose="05000000000000000000" pitchFamily="2" charset="2"/>
              <a:buChar char="Ø"/>
            </a:pPr>
            <a:r>
              <a:rPr lang="en-GB" sz="2000" i="1" dirty="0" smtClean="0"/>
              <a:t>“</a:t>
            </a:r>
            <a:r>
              <a:rPr lang="en-GB" sz="2000" dirty="0" smtClean="0"/>
              <a:t>Were </a:t>
            </a:r>
            <a:r>
              <a:rPr lang="en-GB" sz="2000" dirty="0"/>
              <a:t>hand-wash gels available for patients and visitors to </a:t>
            </a:r>
            <a:r>
              <a:rPr lang="en-GB" sz="2000" dirty="0" smtClean="0"/>
              <a:t>     use?” </a:t>
            </a:r>
          </a:p>
          <a:p>
            <a:pPr marL="457200" lvl="1" indent="0">
              <a:buNone/>
            </a:pPr>
            <a:endParaRPr lang="en-GB" sz="1000" dirty="0" smtClean="0"/>
          </a:p>
          <a:p>
            <a:pPr lvl="0">
              <a:spcAft>
                <a:spcPts val="1200"/>
              </a:spcAft>
            </a:pPr>
            <a:r>
              <a:rPr lang="en-GB" dirty="0">
                <a:solidFill>
                  <a:srgbClr val="4D4639"/>
                </a:solidFill>
              </a:rPr>
              <a:t>One question new to the 2015 Inpatient questionnaire has been redeveloped and </a:t>
            </a:r>
            <a:r>
              <a:rPr lang="en-GB" dirty="0" smtClean="0">
                <a:solidFill>
                  <a:srgbClr val="4D4639"/>
                </a:solidFill>
              </a:rPr>
              <a:t>modified:</a:t>
            </a:r>
          </a:p>
          <a:p>
            <a:pPr lvl="1">
              <a:buFont typeface="Wingdings" panose="05000000000000000000" pitchFamily="2" charset="2"/>
              <a:buChar char="Ø"/>
            </a:pPr>
            <a:r>
              <a:rPr lang="en-GB" sz="2000" b="1" dirty="0" smtClean="0"/>
              <a:t>From</a:t>
            </a:r>
            <a:r>
              <a:rPr lang="en-GB" sz="2000" dirty="0" smtClean="0"/>
              <a:t> “When </a:t>
            </a:r>
            <a:r>
              <a:rPr lang="en-GB" sz="2000" dirty="0"/>
              <a:t>you transferred to another hospital or went to a nursing or residential home, was there a plan in place for continuing your care</a:t>
            </a:r>
            <a:r>
              <a:rPr lang="en-GB" sz="2000" dirty="0" smtClean="0"/>
              <a:t>?” (answered by patients transferred to a hospital or nursing home)</a:t>
            </a:r>
          </a:p>
          <a:p>
            <a:pPr marL="457200" lvl="1" indent="0">
              <a:buNone/>
            </a:pPr>
            <a:endParaRPr lang="en-GB" sz="1000" dirty="0" smtClean="0"/>
          </a:p>
          <a:p>
            <a:pPr lvl="1">
              <a:buFont typeface="Wingdings" panose="05000000000000000000" pitchFamily="2" charset="2"/>
              <a:buChar char="Ø"/>
            </a:pPr>
            <a:r>
              <a:rPr lang="en-GB" sz="2000" b="1" dirty="0"/>
              <a:t>T</a:t>
            </a:r>
            <a:r>
              <a:rPr lang="en-GB" sz="2000" b="1" dirty="0" smtClean="0"/>
              <a:t>o</a:t>
            </a:r>
            <a:r>
              <a:rPr lang="en-GB" sz="2000" dirty="0" smtClean="0"/>
              <a:t> “When </a:t>
            </a:r>
            <a:r>
              <a:rPr lang="en-GB" sz="2000" dirty="0"/>
              <a:t>you left hospital, did you know what would happen next with your care</a:t>
            </a:r>
            <a:r>
              <a:rPr lang="en-GB" sz="2000" dirty="0" smtClean="0"/>
              <a:t>?” (answered by all patients)</a:t>
            </a:r>
            <a:endParaRPr lang="en-GB" sz="2000" dirty="0"/>
          </a:p>
          <a:p>
            <a:pPr marL="457200" lvl="1" indent="0">
              <a:buNone/>
            </a:pPr>
            <a:endParaRPr lang="en-GB" sz="2000" i="1" dirty="0"/>
          </a:p>
          <a:p>
            <a:pPr marL="457200" lvl="1" indent="0">
              <a:buNone/>
            </a:pPr>
            <a:endParaRPr lang="en-GB" sz="2000" i="1" dirty="0">
              <a:solidFill>
                <a:srgbClr val="4D4639"/>
              </a:solidFill>
            </a:endParaRPr>
          </a:p>
          <a:p>
            <a:pPr marL="457200" lvl="1" indent="0">
              <a:buNone/>
            </a:pPr>
            <a:endParaRPr lang="en-GB" sz="2000" dirty="0" smtClean="0">
              <a:solidFill>
                <a:srgbClr val="4D4639"/>
              </a:solidFill>
            </a:endParaRP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5</a:t>
            </a:fld>
            <a:endParaRPr lang="en-GB" dirty="0">
              <a:solidFill>
                <a:srgbClr val="4D4639"/>
              </a:solidFill>
            </a:endParaRPr>
          </a:p>
        </p:txBody>
      </p:sp>
    </p:spTree>
    <p:extLst>
      <p:ext uri="{BB962C8B-B14F-4D97-AF65-F5344CB8AC3E}">
        <p14:creationId xmlns:p14="http://schemas.microsoft.com/office/powerpoint/2010/main" val="1753356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fr-FR" dirty="0"/>
              <a:t>Survey </a:t>
            </a:r>
            <a:r>
              <a:rPr lang="fr-FR" dirty="0" smtClean="0"/>
              <a:t>Development</a:t>
            </a:r>
            <a:r>
              <a:rPr lang="fr-FR" dirty="0"/>
              <a:t>: Questionnaire changes </a:t>
            </a:r>
            <a:r>
              <a:rPr lang="fr-FR" dirty="0" smtClean="0"/>
              <a:t>for 2016</a:t>
            </a:r>
            <a:endParaRPr lang="en-GB" dirty="0"/>
          </a:p>
        </p:txBody>
      </p:sp>
      <p:sp>
        <p:nvSpPr>
          <p:cNvPr id="7" name="Content Placeholder 6"/>
          <p:cNvSpPr>
            <a:spLocks noGrp="1"/>
          </p:cNvSpPr>
          <p:nvPr>
            <p:ph idx="1"/>
          </p:nvPr>
        </p:nvSpPr>
        <p:spPr>
          <a:xfrm>
            <a:off x="628650" y="1395169"/>
            <a:ext cx="7886700" cy="4536000"/>
          </a:xfrm>
        </p:spPr>
        <p:txBody>
          <a:bodyPr/>
          <a:lstStyle/>
          <a:p>
            <a:endParaRPr lang="en-GB" sz="1000" dirty="0" smtClean="0"/>
          </a:p>
          <a:p>
            <a:r>
              <a:rPr lang="en-GB" dirty="0"/>
              <a:t>Three new questions have been added for the 2016 survey</a:t>
            </a:r>
            <a:r>
              <a:rPr lang="en-GB" dirty="0" smtClean="0"/>
              <a:t>:</a:t>
            </a:r>
          </a:p>
          <a:p>
            <a:pPr marL="0" indent="0">
              <a:buNone/>
            </a:pPr>
            <a:endParaRPr lang="en-GB" sz="1000" dirty="0"/>
          </a:p>
          <a:p>
            <a:pPr lvl="1"/>
            <a:r>
              <a:rPr lang="en-GB" sz="2000" dirty="0" smtClean="0"/>
              <a:t>“Did </a:t>
            </a:r>
            <a:r>
              <a:rPr lang="en-GB" sz="2000" dirty="0"/>
              <a:t>you get enough help from staff to wash or keep yourself clean</a:t>
            </a:r>
            <a:r>
              <a:rPr lang="en-GB" sz="2000" dirty="0" smtClean="0"/>
              <a:t>?”</a:t>
            </a:r>
          </a:p>
          <a:p>
            <a:pPr marL="457200" lvl="1" indent="0">
              <a:buNone/>
            </a:pPr>
            <a:endParaRPr lang="en-GB" sz="1000" dirty="0" smtClean="0"/>
          </a:p>
          <a:p>
            <a:pPr lvl="1"/>
            <a:r>
              <a:rPr lang="en-GB" sz="2000" dirty="0" smtClean="0"/>
              <a:t>“If </a:t>
            </a:r>
            <a:r>
              <a:rPr lang="en-GB" sz="2000" dirty="0"/>
              <a:t>you brought your own medication with you to hospital, were you able to take it when you needed </a:t>
            </a:r>
            <a:r>
              <a:rPr lang="en-GB" sz="2000" dirty="0" smtClean="0"/>
              <a:t>to?”</a:t>
            </a:r>
          </a:p>
          <a:p>
            <a:pPr marL="457200" lvl="1" indent="0">
              <a:buNone/>
            </a:pPr>
            <a:endParaRPr lang="en-GB" sz="1000" dirty="0" smtClean="0"/>
          </a:p>
          <a:p>
            <a:pPr lvl="1"/>
            <a:r>
              <a:rPr lang="en-GB" sz="2000" dirty="0" smtClean="0"/>
              <a:t>“Did </a:t>
            </a:r>
            <a:r>
              <a:rPr lang="en-GB" sz="2000" dirty="0"/>
              <a:t>you know which nurse was in charge of looking after you? (this would have been a different person after each shift change</a:t>
            </a:r>
            <a:r>
              <a:rPr lang="en-GB" sz="2000" dirty="0" smtClean="0"/>
              <a:t>)”</a:t>
            </a:r>
          </a:p>
          <a:p>
            <a:pPr marL="457200" lvl="1" indent="0">
              <a:buNone/>
            </a:pPr>
            <a:endParaRPr lang="en-GB" sz="1000" dirty="0" smtClean="0"/>
          </a:p>
          <a:p>
            <a:pPr marL="457200" lvl="1" indent="0">
              <a:buNone/>
            </a:pPr>
            <a:endParaRPr lang="en-GB" sz="2000" i="1" dirty="0"/>
          </a:p>
          <a:p>
            <a:pPr marL="457200" lvl="1" indent="0">
              <a:buNone/>
            </a:pPr>
            <a:endParaRPr lang="en-GB" sz="2000" i="1" dirty="0">
              <a:solidFill>
                <a:srgbClr val="4D4639"/>
              </a:solidFill>
            </a:endParaRPr>
          </a:p>
          <a:p>
            <a:pPr marL="457200" lvl="1" indent="0">
              <a:buNone/>
            </a:pPr>
            <a:endParaRPr lang="en-GB" sz="2000" dirty="0" smtClean="0">
              <a:solidFill>
                <a:srgbClr val="4D4639"/>
              </a:solidFill>
            </a:endParaRPr>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6</a:t>
            </a:fld>
            <a:endParaRPr lang="en-GB" dirty="0">
              <a:solidFill>
                <a:srgbClr val="4D4639"/>
              </a:solidFill>
            </a:endParaRPr>
          </a:p>
        </p:txBody>
      </p:sp>
    </p:spTree>
    <p:extLst>
      <p:ext uri="{BB962C8B-B14F-4D97-AF65-F5344CB8AC3E}">
        <p14:creationId xmlns:p14="http://schemas.microsoft.com/office/powerpoint/2010/main" val="3036400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20945"/>
            <a:ext cx="7886700" cy="1152000"/>
          </a:xfrm>
        </p:spPr>
        <p:txBody>
          <a:bodyPr/>
          <a:lstStyle/>
          <a:p>
            <a:r>
              <a:rPr lang="en-GB" dirty="0" smtClean="0"/>
              <a:t>Survey Development: What’s new?</a:t>
            </a:r>
            <a:endParaRPr lang="en-GB" dirty="0"/>
          </a:p>
        </p:txBody>
      </p:sp>
      <p:sp>
        <p:nvSpPr>
          <p:cNvPr id="7" name="Content Placeholder 6"/>
          <p:cNvSpPr>
            <a:spLocks noGrp="1"/>
          </p:cNvSpPr>
          <p:nvPr>
            <p:ph idx="1"/>
          </p:nvPr>
        </p:nvSpPr>
        <p:spPr>
          <a:xfrm>
            <a:off x="628650" y="1272945"/>
            <a:ext cx="7886700" cy="4536000"/>
          </a:xfrm>
        </p:spPr>
        <p:txBody>
          <a:bodyPr/>
          <a:lstStyle/>
          <a:p>
            <a:pPr marL="0" indent="0">
              <a:buNone/>
            </a:pPr>
            <a:endParaRPr lang="en-GB" sz="900" dirty="0">
              <a:ea typeface="Calibri" panose="020F0502020204030204" pitchFamily="34" charset="0"/>
            </a:endParaRPr>
          </a:p>
          <a:p>
            <a:r>
              <a:rPr lang="en-GB" sz="2000" dirty="0" smtClean="0">
                <a:ea typeface="Calibri" panose="020F0502020204030204" pitchFamily="34" charset="0"/>
              </a:rPr>
              <a:t>New Outcome Code 7 - </a:t>
            </a:r>
            <a:r>
              <a:rPr lang="en-GB" sz="2000" dirty="0"/>
              <a:t>P</a:t>
            </a:r>
            <a:r>
              <a:rPr lang="en-GB" sz="2000" dirty="0" smtClean="0"/>
              <a:t>atient </a:t>
            </a:r>
            <a:r>
              <a:rPr lang="en-GB" sz="2000" dirty="0"/>
              <a:t>deceased prior to </a:t>
            </a:r>
            <a:r>
              <a:rPr lang="en-GB" sz="2000" dirty="0" smtClean="0"/>
              <a:t>fieldwork.</a:t>
            </a:r>
          </a:p>
          <a:p>
            <a:pPr marL="0" indent="0">
              <a:buNone/>
            </a:pPr>
            <a:endParaRPr lang="en-GB" sz="900" dirty="0" smtClean="0"/>
          </a:p>
          <a:p>
            <a:r>
              <a:rPr lang="en-GB" sz="2000" dirty="0" smtClean="0"/>
              <a:t>CQC risk monitoring tools</a:t>
            </a:r>
          </a:p>
          <a:p>
            <a:pPr marL="0" indent="0">
              <a:buNone/>
            </a:pPr>
            <a:endParaRPr lang="en-GB" sz="900" dirty="0" smtClean="0"/>
          </a:p>
          <a:p>
            <a:r>
              <a:rPr lang="en-GB" sz="2000" dirty="0" smtClean="0"/>
              <a:t>Sample Declaration Form Changes:</a:t>
            </a:r>
            <a:endParaRPr lang="en-GB" sz="900" dirty="0" smtClean="0"/>
          </a:p>
          <a:p>
            <a:pPr lvl="1"/>
            <a:r>
              <a:rPr lang="en-GB" sz="1800" dirty="0" smtClean="0"/>
              <a:t>Additional checks</a:t>
            </a:r>
          </a:p>
          <a:p>
            <a:pPr marL="457200" lvl="1" indent="0">
              <a:buNone/>
            </a:pPr>
            <a:endParaRPr lang="en-GB" sz="900" dirty="0" smtClean="0"/>
          </a:p>
          <a:p>
            <a:pPr lvl="1"/>
            <a:r>
              <a:rPr lang="en-GB" sz="1800" dirty="0" smtClean="0"/>
              <a:t>DBS mismatch count</a:t>
            </a:r>
          </a:p>
          <a:p>
            <a:pPr marL="457200" lvl="1" indent="0">
              <a:buNone/>
            </a:pPr>
            <a:endParaRPr lang="en-GB" sz="900" dirty="0" smtClean="0"/>
          </a:p>
          <a:p>
            <a:pPr lvl="1"/>
            <a:r>
              <a:rPr lang="en-GB" sz="1800" dirty="0"/>
              <a:t>Digital declaration form. </a:t>
            </a:r>
            <a:endParaRPr lang="en-GB" sz="1800" dirty="0" smtClean="0"/>
          </a:p>
          <a:p>
            <a:pPr marL="457200" lvl="1" indent="0">
              <a:buNone/>
            </a:pPr>
            <a:endParaRPr lang="en-GB" sz="900" dirty="0" smtClean="0">
              <a:solidFill>
                <a:srgbClr val="FF0000"/>
              </a:solidFill>
            </a:endParaRPr>
          </a:p>
          <a:p>
            <a:pPr lvl="0"/>
            <a:r>
              <a:rPr lang="en-GB" sz="2000" dirty="0" smtClean="0">
                <a:solidFill>
                  <a:srgbClr val="4D4639"/>
                </a:solidFill>
                <a:ea typeface="Calibri" panose="020F0502020204030204" pitchFamily="34" charset="0"/>
              </a:rPr>
              <a:t>Proposed changes (to be confirmed):</a:t>
            </a:r>
          </a:p>
          <a:p>
            <a:pPr lvl="1"/>
            <a:r>
              <a:rPr lang="en-GB" sz="1800" dirty="0" smtClean="0">
                <a:solidFill>
                  <a:srgbClr val="4D4639"/>
                </a:solidFill>
                <a:ea typeface="Calibri" panose="020F0502020204030204" pitchFamily="34" charset="0"/>
              </a:rPr>
              <a:t>Treatment </a:t>
            </a:r>
            <a:r>
              <a:rPr lang="en-GB" sz="1800" dirty="0">
                <a:solidFill>
                  <a:srgbClr val="4D4639"/>
                </a:solidFill>
                <a:ea typeface="Calibri" panose="020F0502020204030204" pitchFamily="34" charset="0"/>
              </a:rPr>
              <a:t>function codes</a:t>
            </a:r>
            <a:r>
              <a:rPr lang="en-GB" sz="1800" dirty="0" smtClean="0">
                <a:solidFill>
                  <a:srgbClr val="4D4639"/>
                </a:solidFill>
                <a:ea typeface="Calibri" panose="020F0502020204030204" pitchFamily="34" charset="0"/>
              </a:rPr>
              <a:t>.</a:t>
            </a:r>
          </a:p>
          <a:p>
            <a:pPr marL="457200" lvl="1" indent="0">
              <a:buNone/>
            </a:pPr>
            <a:endParaRPr lang="en-GB" sz="900" dirty="0">
              <a:solidFill>
                <a:srgbClr val="4D4639"/>
              </a:solidFill>
              <a:ea typeface="Calibri" panose="020F0502020204030204" pitchFamily="34" charset="0"/>
            </a:endParaRPr>
          </a:p>
          <a:p>
            <a:pPr lvl="1"/>
            <a:r>
              <a:rPr lang="en-GB" sz="1800" dirty="0">
                <a:solidFill>
                  <a:srgbClr val="4D4639"/>
                </a:solidFill>
                <a:ea typeface="Calibri" panose="020F0502020204030204" pitchFamily="34" charset="0"/>
              </a:rPr>
              <a:t>File splitting. </a:t>
            </a:r>
            <a:endParaRPr lang="en-GB" sz="1800" dirty="0" smtClean="0">
              <a:solidFill>
                <a:srgbClr val="FF0000"/>
              </a:solidFill>
            </a:endParaRPr>
          </a:p>
          <a:p>
            <a:pPr marL="0" indent="0">
              <a:buNone/>
            </a:pPr>
            <a:endParaRPr lang="en-GB" sz="1800" dirty="0" smtClean="0"/>
          </a:p>
          <a:p>
            <a:pPr>
              <a:buFont typeface="Arial" panose="020B0604020202020204" pitchFamily="34" charset="0"/>
              <a:buChar char="•"/>
            </a:pPr>
            <a:endParaRPr lang="en-GB" sz="900" dirty="0" smtClean="0"/>
          </a:p>
          <a:p>
            <a:pPr marL="0" indent="0">
              <a:buNone/>
            </a:pPr>
            <a:endParaRPr lang="en-GB" dirty="0" smtClean="0"/>
          </a:p>
        </p:txBody>
      </p:sp>
      <p:sp>
        <p:nvSpPr>
          <p:cNvPr id="4" name="Date Placeholder 3"/>
          <p:cNvSpPr>
            <a:spLocks noGrp="1"/>
          </p:cNvSpPr>
          <p:nvPr>
            <p:ph type="dt" sz="half" idx="10"/>
          </p:nvPr>
        </p:nvSpPr>
        <p:spPr/>
        <p:txBody>
          <a:bodyPr/>
          <a:lstStyle/>
          <a:p>
            <a:r>
              <a:rPr lang="en-US" dirty="0"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7</a:t>
            </a:fld>
            <a:endParaRPr lang="en-GB" dirty="0">
              <a:solidFill>
                <a:srgbClr val="4D4639"/>
              </a:solidFill>
            </a:endParaRPr>
          </a:p>
        </p:txBody>
      </p:sp>
    </p:spTree>
    <p:extLst>
      <p:ext uri="{BB962C8B-B14F-4D97-AF65-F5344CB8AC3E}">
        <p14:creationId xmlns:p14="http://schemas.microsoft.com/office/powerpoint/2010/main" val="1060808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1783"/>
            <a:ext cx="7886700" cy="1152000"/>
          </a:xfrm>
        </p:spPr>
        <p:txBody>
          <a:bodyPr>
            <a:normAutofit fontScale="90000"/>
          </a:bodyPr>
          <a:lstStyle/>
          <a:p>
            <a:r>
              <a:rPr lang="en-GB" sz="4000" dirty="0"/>
              <a:t>Survey </a:t>
            </a:r>
            <a:r>
              <a:rPr lang="en-GB" sz="4000" dirty="0" smtClean="0"/>
              <a:t>Development: Outcome code ‘7 - </a:t>
            </a:r>
            <a:r>
              <a:rPr lang="en-GB" dirty="0" smtClean="0"/>
              <a:t>patient </a:t>
            </a:r>
            <a:r>
              <a:rPr lang="en-GB" dirty="0"/>
              <a:t>deceased prior to fieldwork’. </a:t>
            </a:r>
            <a:r>
              <a:rPr lang="en-GB" dirty="0">
                <a:ea typeface="Calibri" panose="020F0502020204030204" pitchFamily="34" charset="0"/>
              </a:rPr>
              <a:t> </a:t>
            </a:r>
            <a:br>
              <a:rPr lang="en-GB" dirty="0">
                <a:ea typeface="Calibri" panose="020F0502020204030204" pitchFamily="34" charset="0"/>
              </a:rPr>
            </a:br>
            <a:r>
              <a:rPr lang="en-GB" dirty="0">
                <a:ea typeface="Calibri" panose="020F0502020204030204" pitchFamily="34" charset="0"/>
              </a:rPr>
              <a:t/>
            </a:r>
            <a:br>
              <a:rPr lang="en-GB" dirty="0">
                <a:ea typeface="Calibri" panose="020F0502020204030204" pitchFamily="34" charset="0"/>
              </a:rPr>
            </a:br>
            <a:r>
              <a:rPr lang="en-GB" dirty="0" smtClean="0"/>
              <a:t> </a:t>
            </a:r>
            <a:endParaRPr lang="en-GB" dirty="0"/>
          </a:p>
        </p:txBody>
      </p:sp>
      <p:sp>
        <p:nvSpPr>
          <p:cNvPr id="3" name="Content Placeholder 2"/>
          <p:cNvSpPr>
            <a:spLocks noGrp="1"/>
          </p:cNvSpPr>
          <p:nvPr>
            <p:ph idx="1"/>
          </p:nvPr>
        </p:nvSpPr>
        <p:spPr/>
        <p:txBody>
          <a:bodyPr/>
          <a:lstStyle/>
          <a:p>
            <a:pPr marL="0" indent="0">
              <a:buNone/>
            </a:pPr>
            <a:endParaRPr lang="en-GB" sz="1000" dirty="0" smtClean="0"/>
          </a:p>
          <a:p>
            <a:r>
              <a:rPr lang="en-GB" dirty="0" smtClean="0"/>
              <a:t>Outcome codes are used to classify the response / lack of response from a participant during fieldwork. </a:t>
            </a:r>
          </a:p>
          <a:p>
            <a:pPr marL="0" indent="0">
              <a:buNone/>
            </a:pPr>
            <a:endParaRPr lang="en-GB" sz="1000" dirty="0" smtClean="0"/>
          </a:p>
          <a:p>
            <a:r>
              <a:rPr lang="en-GB" dirty="0"/>
              <a:t>C</a:t>
            </a:r>
            <a:r>
              <a:rPr lang="en-GB" dirty="0" smtClean="0"/>
              <a:t>ode ‘7’ is used if </a:t>
            </a:r>
            <a:r>
              <a:rPr lang="en-GB" dirty="0"/>
              <a:t>a patient is highlighted as deceased after the sample declaration is signed off but prior to any mailings being sent out</a:t>
            </a:r>
            <a:r>
              <a:rPr lang="en-GB" dirty="0" smtClean="0"/>
              <a:t>.</a:t>
            </a:r>
          </a:p>
          <a:p>
            <a:pPr marL="0" indent="0">
              <a:buNone/>
            </a:pPr>
            <a:endParaRPr lang="en-GB" sz="1000" dirty="0" smtClean="0"/>
          </a:p>
          <a:p>
            <a:r>
              <a:rPr lang="en-GB" dirty="0" smtClean="0"/>
              <a:t>Outcome </a:t>
            </a:r>
            <a:r>
              <a:rPr lang="en-GB" dirty="0"/>
              <a:t>Code ‘3 - patient died’ to be used if a patient is highlighted as deceased during fieldwork</a:t>
            </a:r>
            <a:r>
              <a:rPr lang="en-GB" dirty="0" smtClean="0"/>
              <a:t>.</a:t>
            </a:r>
          </a:p>
          <a:p>
            <a:endParaRPr lang="en-GB" sz="1000" dirty="0"/>
          </a:p>
          <a:p>
            <a:r>
              <a:rPr lang="en-GB" dirty="0" smtClean="0"/>
              <a:t>This will prevent the removal of patients from the sample, which can cause data to be </a:t>
            </a:r>
            <a:r>
              <a:rPr lang="en-GB" dirty="0" err="1" smtClean="0"/>
              <a:t>mis</a:t>
            </a:r>
            <a:r>
              <a:rPr lang="en-GB" dirty="0" smtClean="0"/>
              <a:t>-sorted</a:t>
            </a:r>
          </a:p>
          <a:p>
            <a:pPr marL="0" indent="0">
              <a:buNone/>
            </a:pPr>
            <a:endParaRPr lang="en-GB" dirty="0"/>
          </a:p>
          <a:p>
            <a:pPr marL="0" indent="0">
              <a:buNone/>
            </a:pPr>
            <a:endParaRPr lang="en-GB" sz="1000" dirty="0"/>
          </a:p>
          <a:p>
            <a:pPr marL="0" indent="0">
              <a:buNone/>
            </a:pPr>
            <a:endParaRPr lang="en-GB" sz="1000" dirty="0" smtClean="0"/>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8</a:t>
            </a:fld>
            <a:endParaRPr lang="en-GB" dirty="0">
              <a:solidFill>
                <a:srgbClr val="4D4639"/>
              </a:solidFill>
            </a:endParaRPr>
          </a:p>
        </p:txBody>
      </p:sp>
    </p:spTree>
    <p:extLst>
      <p:ext uri="{BB962C8B-B14F-4D97-AF65-F5344CB8AC3E}">
        <p14:creationId xmlns:p14="http://schemas.microsoft.com/office/powerpoint/2010/main" val="1954051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1783"/>
            <a:ext cx="7886700" cy="1152000"/>
          </a:xfrm>
        </p:spPr>
        <p:txBody>
          <a:bodyPr>
            <a:normAutofit fontScale="90000"/>
          </a:bodyPr>
          <a:lstStyle/>
          <a:p>
            <a:r>
              <a:rPr lang="en-GB" sz="4000" dirty="0" smtClean="0"/>
              <a:t>CQC Risk Monitoring</a:t>
            </a:r>
            <a:r>
              <a:rPr lang="en-GB" dirty="0" smtClean="0"/>
              <a:t> </a:t>
            </a:r>
            <a:r>
              <a:rPr lang="en-GB" dirty="0" smtClean="0">
                <a:ea typeface="Calibri" panose="020F0502020204030204" pitchFamily="34" charset="0"/>
              </a:rPr>
              <a:t> </a:t>
            </a:r>
            <a:r>
              <a:rPr lang="en-GB" dirty="0">
                <a:ea typeface="Calibri" panose="020F0502020204030204" pitchFamily="34" charset="0"/>
              </a:rPr>
              <a:t/>
            </a:r>
            <a:br>
              <a:rPr lang="en-GB" dirty="0">
                <a:ea typeface="Calibri" panose="020F0502020204030204" pitchFamily="34" charset="0"/>
              </a:rPr>
            </a:br>
            <a:r>
              <a:rPr lang="en-GB" dirty="0">
                <a:ea typeface="Calibri" panose="020F0502020204030204" pitchFamily="34" charset="0"/>
              </a:rPr>
              <a:t/>
            </a:r>
            <a:br>
              <a:rPr lang="en-GB" dirty="0">
                <a:ea typeface="Calibri" panose="020F0502020204030204" pitchFamily="34" charset="0"/>
              </a:rPr>
            </a:br>
            <a:r>
              <a:rPr lang="en-GB" dirty="0" smtClean="0"/>
              <a:t> </a:t>
            </a:r>
            <a:endParaRPr lang="en-GB" dirty="0"/>
          </a:p>
        </p:txBody>
      </p:sp>
      <p:sp>
        <p:nvSpPr>
          <p:cNvPr id="3" name="Content Placeholder 2"/>
          <p:cNvSpPr>
            <a:spLocks noGrp="1"/>
          </p:cNvSpPr>
          <p:nvPr>
            <p:ph idx="1"/>
          </p:nvPr>
        </p:nvSpPr>
        <p:spPr>
          <a:xfrm>
            <a:off x="628650" y="1263364"/>
            <a:ext cx="7886700" cy="4536000"/>
          </a:xfrm>
        </p:spPr>
        <p:txBody>
          <a:bodyPr/>
          <a:lstStyle/>
          <a:p>
            <a:pPr marL="0" indent="0">
              <a:buNone/>
            </a:pPr>
            <a:endParaRPr lang="en-GB" sz="1000" dirty="0" smtClean="0"/>
          </a:p>
          <a:p>
            <a:r>
              <a:rPr lang="en-GB" sz="2000" dirty="0" smtClean="0"/>
              <a:t>Data </a:t>
            </a:r>
            <a:r>
              <a:rPr lang="en-GB" sz="2000" dirty="0"/>
              <a:t>drawn from the </a:t>
            </a:r>
            <a:r>
              <a:rPr lang="en-GB" sz="2000" dirty="0" smtClean="0"/>
              <a:t>questions in </a:t>
            </a:r>
            <a:r>
              <a:rPr lang="en-GB" sz="2000" dirty="0"/>
              <a:t>the 2016 Adult Inpatient survey will be used by </a:t>
            </a:r>
            <a:r>
              <a:rPr lang="en-GB" sz="2000" dirty="0" smtClean="0"/>
              <a:t>CQC </a:t>
            </a:r>
            <a:r>
              <a:rPr lang="en-GB" sz="2000" dirty="0"/>
              <a:t>in its assessment of trusts in </a:t>
            </a:r>
            <a:r>
              <a:rPr lang="en-GB" sz="2000" dirty="0" smtClean="0"/>
              <a:t>England:</a:t>
            </a:r>
            <a:endParaRPr lang="en-GB" sz="2000" dirty="0"/>
          </a:p>
          <a:p>
            <a:pPr lvl="1"/>
            <a:r>
              <a:rPr lang="en-GB" sz="1800" dirty="0"/>
              <a:t>U</a:t>
            </a:r>
            <a:r>
              <a:rPr lang="en-GB" sz="1800" dirty="0" smtClean="0"/>
              <a:t>sed </a:t>
            </a:r>
            <a:r>
              <a:rPr lang="en-GB" sz="1800" dirty="0"/>
              <a:t>within CQC’s risk monitoring tools </a:t>
            </a:r>
            <a:r>
              <a:rPr lang="en-GB" sz="1800" dirty="0" smtClean="0"/>
              <a:t>and </a:t>
            </a:r>
            <a:r>
              <a:rPr lang="en-GB" sz="1800" dirty="0"/>
              <a:t>within CQC’s inspections of acute services. </a:t>
            </a:r>
            <a:r>
              <a:rPr lang="x-none" sz="1800" dirty="0"/>
              <a:t> </a:t>
            </a:r>
            <a:endParaRPr lang="en-GB" sz="1800" dirty="0" smtClean="0"/>
          </a:p>
          <a:p>
            <a:pPr marL="0" indent="0">
              <a:buNone/>
            </a:pPr>
            <a:endParaRPr lang="en-GB" sz="1000" dirty="0" smtClean="0"/>
          </a:p>
          <a:p>
            <a:r>
              <a:rPr lang="en-GB" sz="2000" dirty="0" smtClean="0"/>
              <a:t>Trusts </a:t>
            </a:r>
            <a:r>
              <a:rPr lang="en-GB" sz="2000" dirty="0"/>
              <a:t>will </a:t>
            </a:r>
            <a:r>
              <a:rPr lang="en-GB" sz="2000" dirty="0" smtClean="0"/>
              <a:t>be </a:t>
            </a:r>
            <a:r>
              <a:rPr lang="en-GB" sz="2000" dirty="0"/>
              <a:t>automatically</a:t>
            </a:r>
            <a:r>
              <a:rPr lang="en-GB" sz="2000" dirty="0" smtClean="0"/>
              <a:t> </a:t>
            </a:r>
            <a:r>
              <a:rPr lang="en-GB" sz="2000" dirty="0"/>
              <a:t>flagged as </a:t>
            </a:r>
            <a:r>
              <a:rPr lang="en-GB" sz="2000" dirty="0" smtClean="0"/>
              <a:t>a risk against the appropriate survey data indicators </a:t>
            </a:r>
            <a:r>
              <a:rPr lang="en-GB" sz="2000" dirty="0"/>
              <a:t>if they </a:t>
            </a:r>
            <a:r>
              <a:rPr lang="en-GB" sz="2000" dirty="0" smtClean="0"/>
              <a:t>either: </a:t>
            </a:r>
          </a:p>
          <a:p>
            <a:pPr lvl="1"/>
            <a:r>
              <a:rPr lang="en-GB" sz="1800" dirty="0" smtClean="0"/>
              <a:t>Fail </a:t>
            </a:r>
            <a:r>
              <a:rPr lang="en-GB" sz="1800" dirty="0"/>
              <a:t>to submit a sample for the </a:t>
            </a:r>
            <a:r>
              <a:rPr lang="en-GB" sz="1800" dirty="0" smtClean="0"/>
              <a:t>survey or; </a:t>
            </a:r>
          </a:p>
          <a:p>
            <a:pPr lvl="1"/>
            <a:r>
              <a:rPr lang="en-GB" sz="1800" dirty="0" smtClean="0"/>
              <a:t>If, at </a:t>
            </a:r>
            <a:r>
              <a:rPr lang="en-GB" sz="1800" dirty="0"/>
              <a:t>a later </a:t>
            </a:r>
            <a:r>
              <a:rPr lang="en-GB" sz="1800" dirty="0" smtClean="0"/>
              <a:t>date, an </a:t>
            </a:r>
            <a:r>
              <a:rPr lang="en-GB" sz="1800" dirty="0"/>
              <a:t>error has been made in drawing the sample that renders the data </a:t>
            </a:r>
            <a:r>
              <a:rPr lang="en-GB" sz="1800" dirty="0" smtClean="0"/>
              <a:t>unusable (a ‘Major’ error – discussed later).</a:t>
            </a:r>
            <a:r>
              <a:rPr lang="en-GB" sz="2000" dirty="0" smtClean="0"/>
              <a:t> </a:t>
            </a:r>
          </a:p>
          <a:p>
            <a:pPr marL="457200" lvl="1" indent="0">
              <a:buNone/>
            </a:pPr>
            <a:endParaRPr lang="en-GB" sz="1000" dirty="0"/>
          </a:p>
          <a:p>
            <a:r>
              <a:rPr lang="en-GB" sz="2000" dirty="0" smtClean="0"/>
              <a:t>More information </a:t>
            </a:r>
            <a:r>
              <a:rPr lang="en-GB" sz="2000" dirty="0"/>
              <a:t>can be found here: </a:t>
            </a:r>
            <a:r>
              <a:rPr lang="en-GB" sz="2000" u="sng" dirty="0" smtClean="0">
                <a:hlinkClick r:id="rId3"/>
              </a:rPr>
              <a:t>www.cqc.org.uk/content/monitoring-nhs-acute-hospitals</a:t>
            </a:r>
            <a:endParaRPr lang="en-GB" sz="2000" dirty="0"/>
          </a:p>
          <a:p>
            <a:pPr marL="0" indent="0">
              <a:buNone/>
            </a:pPr>
            <a:endParaRPr lang="en-GB" dirty="0" smtClean="0"/>
          </a:p>
          <a:p>
            <a:pPr marL="0" indent="0">
              <a:buNone/>
            </a:pPr>
            <a:endParaRPr lang="en-GB" dirty="0"/>
          </a:p>
          <a:p>
            <a:pPr marL="0" indent="0">
              <a:buNone/>
            </a:pPr>
            <a:endParaRPr lang="en-GB" sz="1000" dirty="0"/>
          </a:p>
          <a:p>
            <a:pPr marL="0" indent="0">
              <a:buNone/>
            </a:pPr>
            <a:endParaRPr lang="en-GB" sz="1000" dirty="0" smtClean="0"/>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r>
              <a:rPr lang="en-US" smtClean="0">
                <a:solidFill>
                  <a:srgbClr val="4D4639"/>
                </a:solidFill>
              </a:rPr>
              <a:t>Picker Institute Europe</a:t>
            </a:r>
            <a:endParaRPr lang="en-GB" dirty="0">
              <a:solidFill>
                <a:srgbClr val="4D4639"/>
              </a:solidFill>
            </a:endParaRPr>
          </a:p>
        </p:txBody>
      </p:sp>
      <p:sp>
        <p:nvSpPr>
          <p:cNvPr id="5" name="Slide Number Placeholder 4"/>
          <p:cNvSpPr>
            <a:spLocks noGrp="1"/>
          </p:cNvSpPr>
          <p:nvPr>
            <p:ph type="sldNum" sz="quarter" idx="12"/>
          </p:nvPr>
        </p:nvSpPr>
        <p:spPr/>
        <p:txBody>
          <a:bodyPr/>
          <a:lstStyle/>
          <a:p>
            <a:fld id="{66B4F769-270F-4AEF-A4B4-E755A10C134C}" type="slidenum">
              <a:rPr lang="en-GB" smtClean="0">
                <a:solidFill>
                  <a:srgbClr val="4D4639"/>
                </a:solidFill>
              </a:rPr>
              <a:pPr/>
              <a:t>9</a:t>
            </a:fld>
            <a:endParaRPr lang="en-GB" dirty="0">
              <a:solidFill>
                <a:srgbClr val="4D4639"/>
              </a:solidFill>
            </a:endParaRPr>
          </a:p>
        </p:txBody>
      </p:sp>
    </p:spTree>
    <p:extLst>
      <p:ext uri="{BB962C8B-B14F-4D97-AF65-F5344CB8AC3E}">
        <p14:creationId xmlns:p14="http://schemas.microsoft.com/office/powerpoint/2010/main" val="1822442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 NOT Us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IE PowerPoint" id="{49BC3320-8638-4C96-82D1-756E290875F6}" vid="{9546FA33-5944-4DC6-8777-40F0E7AEB470}"/>
    </a:ext>
  </a:extLst>
</a:theme>
</file>

<file path=ppt/theme/theme2.xml><?xml version="1.0" encoding="utf-8"?>
<a:theme xmlns:a="http://schemas.openxmlformats.org/drawingml/2006/main" name="1_Office Them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0E322471-65CC-48A7-9337-71A5B07D0241}"/>
    </a:ext>
  </a:extLst>
</a:theme>
</file>

<file path=ppt/theme/theme3.xml><?xml version="1.0" encoding="utf-8"?>
<a:theme xmlns:a="http://schemas.openxmlformats.org/drawingml/2006/main" name="2_Office Them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2AA589A-FA23-43FA-9FE2-3FA3E889AC1D}"/>
    </a:ext>
  </a:extLst>
</a:theme>
</file>

<file path=ppt/theme/theme4.xml><?xml version="1.0" encoding="utf-8"?>
<a:theme xmlns:a="http://schemas.openxmlformats.org/drawingml/2006/main" name="5_Office Theme">
  <a:themeElements>
    <a:clrScheme name="Picker">
      <a:dk1>
        <a:srgbClr val="4D4639"/>
      </a:dk1>
      <a:lt1>
        <a:sysClr val="window" lastClr="FFFFFF"/>
      </a:lt1>
      <a:dk2>
        <a:srgbClr val="4D4639"/>
      </a:dk2>
      <a:lt2>
        <a:srgbClr val="CBBBA0"/>
      </a:lt2>
      <a:accent1>
        <a:srgbClr val="FBBA00"/>
      </a:accent1>
      <a:accent2>
        <a:srgbClr val="8AAB59"/>
      </a:accent2>
      <a:accent3>
        <a:srgbClr val="E5005B"/>
      </a:accent3>
      <a:accent4>
        <a:srgbClr val="1783A7"/>
      </a:accent4>
      <a:accent5>
        <a:srgbClr val="5B4173"/>
      </a:accent5>
      <a:accent6>
        <a:srgbClr val="CBBBA0"/>
      </a:accent6>
      <a:hlink>
        <a:srgbClr val="00AACD"/>
      </a:hlink>
      <a:folHlink>
        <a:srgbClr val="78368C"/>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E PowerPoint" id="{49BC3320-8638-4C96-82D1-756E290875F6}" vid="{1839CA3A-2BE0-4A9A-A810-901707E914B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PIE PowerPoint</Template>
  <TotalTime>1920</TotalTime>
  <Words>2613</Words>
  <Application>Microsoft Office PowerPoint</Application>
  <PresentationFormat>On-screen Show (4:3)</PresentationFormat>
  <Paragraphs>481</Paragraphs>
  <Slides>41</Slides>
  <Notes>41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41</vt:i4>
      </vt:variant>
    </vt:vector>
  </HeadingPairs>
  <TitlesOfParts>
    <vt:vector size="51" baseType="lpstr">
      <vt:lpstr>ＭＳ Ｐゴシック</vt:lpstr>
      <vt:lpstr>Arial</vt:lpstr>
      <vt:lpstr>Calibri</vt:lpstr>
      <vt:lpstr>Stone Sans</vt:lpstr>
      <vt:lpstr>StoneSansITCStd Medium</vt:lpstr>
      <vt:lpstr>Wingdings</vt:lpstr>
      <vt:lpstr>DO NOT Use</vt:lpstr>
      <vt:lpstr>1_Office Theme</vt:lpstr>
      <vt:lpstr>2_Office Theme</vt:lpstr>
      <vt:lpstr>5_Office Theme</vt:lpstr>
      <vt:lpstr>PowerPoint Presentation</vt:lpstr>
      <vt:lpstr>Agenda and timings</vt:lpstr>
      <vt:lpstr>Survey Development</vt:lpstr>
      <vt:lpstr>Survey Development: Cognitive Testing</vt:lpstr>
      <vt:lpstr>Survey Development: Questionnaire changes for 2016</vt:lpstr>
      <vt:lpstr>Survey Development: Questionnaire changes for 2016</vt:lpstr>
      <vt:lpstr>Survey Development: What’s new?</vt:lpstr>
      <vt:lpstr>Survey Development: Outcome code ‘7 - patient deceased prior to fieldwork’.     </vt:lpstr>
      <vt:lpstr>CQC Risk Monitoring     </vt:lpstr>
      <vt:lpstr>Sample Declaration Form Changes: Additional checks   </vt:lpstr>
      <vt:lpstr>Sample Declaration Form Changes:  DBS mismatch figures  </vt:lpstr>
      <vt:lpstr>Sample Declaration Form Changes:  Digital declaration form</vt:lpstr>
      <vt:lpstr>Proposed Changes: Treatment function codes</vt:lpstr>
      <vt:lpstr>Proposed Changes: File Splitting  </vt:lpstr>
      <vt:lpstr>Data Protection and Section 251 Approval</vt:lpstr>
      <vt:lpstr>Approval under Section 251 of the NHS Act 2006</vt:lpstr>
      <vt:lpstr>Data protection and Section 251 requirements</vt:lpstr>
      <vt:lpstr>Data protection and Section 251 requirements: Separate mailing and sample files  </vt:lpstr>
      <vt:lpstr>Data protection and Section 251 requirements: Separate mailing and sample files </vt:lpstr>
      <vt:lpstr>Data protection and Section 251 requirements: Separate mailing and sample files </vt:lpstr>
      <vt:lpstr>Data protection and Section 251 requirements: Sample declaration form and submission</vt:lpstr>
      <vt:lpstr>Data protection and Section 251 requirements: Dissent posters</vt:lpstr>
      <vt:lpstr>Data protection and Section 251 requirements: Recording dissent and removing patients</vt:lpstr>
      <vt:lpstr>Practicalities of Administration </vt:lpstr>
      <vt:lpstr>Administration of the survey </vt:lpstr>
      <vt:lpstr>Administration of the survey: Approved contractors and conducting surveys in-house </vt:lpstr>
      <vt:lpstr>Administration of the survey: Survey instructions </vt:lpstr>
      <vt:lpstr>Administration of the survey: Survey instructions - Adherence to survey instructions </vt:lpstr>
      <vt:lpstr>Administration of the survey: Fieldwork timekeeping. </vt:lpstr>
      <vt:lpstr>Administration of the survey: Updating the Co-ordination Centre. </vt:lpstr>
      <vt:lpstr>Administration of the survey:  DBS checks. </vt:lpstr>
      <vt:lpstr>Administration of the survey: Free-text comments. </vt:lpstr>
      <vt:lpstr>Administration of the survey: Survey publicity</vt:lpstr>
      <vt:lpstr>Potential Errors</vt:lpstr>
      <vt:lpstr>Potential errors</vt:lpstr>
      <vt:lpstr>Potential errors</vt:lpstr>
      <vt:lpstr>Provisional Timetable</vt:lpstr>
      <vt:lpstr>Provisional timetable</vt:lpstr>
      <vt:lpstr>PowerPoint Presentation</vt:lpstr>
      <vt:lpstr>Thanks for joining us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Corbett</dc:creator>
  <cp:lastModifiedBy>John Mollart</cp:lastModifiedBy>
  <cp:revision>158</cp:revision>
  <cp:lastPrinted>2016-06-28T10:06:24Z</cp:lastPrinted>
  <dcterms:created xsi:type="dcterms:W3CDTF">2015-06-17T08:43:28Z</dcterms:created>
  <dcterms:modified xsi:type="dcterms:W3CDTF">2016-06-28T12:56:57Z</dcterms:modified>
</cp:coreProperties>
</file>